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8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34D"/>
    <a:srgbClr val="BBF52B"/>
    <a:srgbClr val="99FF66"/>
    <a:srgbClr val="A9E9A9"/>
    <a:srgbClr val="B6D6D8"/>
    <a:srgbClr val="DAE3E8"/>
    <a:srgbClr val="C5C5ED"/>
    <a:srgbClr val="CACAEE"/>
    <a:srgbClr val="929CE6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78" autoAdjust="0"/>
  </p:normalViewPr>
  <p:slideViewPr>
    <p:cSldViewPr>
      <p:cViewPr>
        <p:scale>
          <a:sx n="125" d="100"/>
          <a:sy n="125" d="100"/>
        </p:scale>
        <p:origin x="360" y="-167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2C6B-D26E-4017-86EF-4A0BAC2A7C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EDB6-C715-495F-86AF-D8237BE73E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AA3E-8DDF-4FD8-97CB-B780AA0842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7ADD-5590-48EE-BACC-5598DA492C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05F3-B447-4B77-BF32-F1D6E9D073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2D51E-D671-4146-BB3E-526B572E73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EFBE-5CC4-42D2-A74E-CA1035C34C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5640-E8C9-4A75-9B42-2818DF8B80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8F55E-A951-4C7E-BEFD-5D25FC1DF9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CAF52-DE43-459B-86FF-CC0B3A1C08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A63B0-9EC3-412B-AD1D-6596A3E2DF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D0512D8E-7F76-443E-A6CF-C253E93DBF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576"/>
          <p:cNvSpPr>
            <a:spLocks noChangeArrowheads="1"/>
          </p:cNvSpPr>
          <p:nvPr/>
        </p:nvSpPr>
        <p:spPr bwMode="auto">
          <a:xfrm>
            <a:off x="496759" y="3590150"/>
            <a:ext cx="9145016" cy="1222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zh-TW" altLang="en-US">
              <a:latin typeface="+mn-lt"/>
            </a:endParaRPr>
          </a:p>
        </p:txBody>
      </p:sp>
      <p:sp>
        <p:nvSpPr>
          <p:cNvPr id="127" name="Rectangle 574"/>
          <p:cNvSpPr>
            <a:spLocks noChangeArrowheads="1"/>
          </p:cNvSpPr>
          <p:nvPr/>
        </p:nvSpPr>
        <p:spPr bwMode="auto">
          <a:xfrm>
            <a:off x="475489" y="4813707"/>
            <a:ext cx="9178490" cy="1423605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80" name="Rectangle 576"/>
          <p:cNvSpPr>
            <a:spLocks noChangeArrowheads="1"/>
          </p:cNvSpPr>
          <p:nvPr/>
        </p:nvSpPr>
        <p:spPr bwMode="auto">
          <a:xfrm>
            <a:off x="488504" y="1905398"/>
            <a:ext cx="9145016" cy="6061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zh-TW" altLang="en-US">
              <a:latin typeface="+mn-lt"/>
            </a:endParaRPr>
          </a:p>
        </p:txBody>
      </p:sp>
      <p:sp>
        <p:nvSpPr>
          <p:cNvPr id="2052" name="Rectangle 116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53" name="Rectangle 123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54" name="Rectangle 130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55" name="Rectangle 138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56" name="Rectangle 146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57" name="Rectangle 158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58" name="Rectangle 165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59" name="Rectangle 175"/>
          <p:cNvSpPr>
            <a:spLocks noChangeArrowheads="1"/>
          </p:cNvSpPr>
          <p:nvPr/>
        </p:nvSpPr>
        <p:spPr bwMode="auto">
          <a:xfrm>
            <a:off x="4422775" y="-603448"/>
            <a:ext cx="495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2060" name="Rectangle 556"/>
          <p:cNvSpPr>
            <a:spLocks noChangeArrowheads="1"/>
          </p:cNvSpPr>
          <p:nvPr/>
        </p:nvSpPr>
        <p:spPr bwMode="auto">
          <a:xfrm>
            <a:off x="128464" y="321196"/>
            <a:ext cx="9721081" cy="5916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1" name="Rectangle 558"/>
          <p:cNvSpPr>
            <a:spLocks noChangeArrowheads="1"/>
          </p:cNvSpPr>
          <p:nvPr/>
        </p:nvSpPr>
        <p:spPr bwMode="auto">
          <a:xfrm>
            <a:off x="488504" y="321222"/>
            <a:ext cx="4536504" cy="216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1000" b="1" dirty="0">
                <a:ea typeface="新細明體" pitchFamily="18" charset="-120"/>
              </a:rPr>
              <a:t>第  一  學  年</a:t>
            </a:r>
          </a:p>
        </p:txBody>
      </p:sp>
      <p:sp>
        <p:nvSpPr>
          <p:cNvPr id="2062" name="Rectangle 557"/>
          <p:cNvSpPr>
            <a:spLocks noChangeArrowheads="1"/>
          </p:cNvSpPr>
          <p:nvPr/>
        </p:nvSpPr>
        <p:spPr bwMode="auto">
          <a:xfrm>
            <a:off x="42968" y="321222"/>
            <a:ext cx="285750" cy="591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altLang="zh-TW" sz="600" b="1" dirty="0">
                <a:ea typeface="新細明體" pitchFamily="18" charset="-120"/>
              </a:rPr>
              <a:t>(</a:t>
            </a:r>
            <a:r>
              <a:rPr lang="en-US" altLang="zh-TW" sz="600" b="1" dirty="0" smtClean="0">
                <a:ea typeface="新細明體" pitchFamily="18" charset="-120"/>
              </a:rPr>
              <a:t>107)</a:t>
            </a:r>
            <a:endParaRPr lang="en-US" altLang="zh-TW" sz="600" b="1" dirty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電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子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商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務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碩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士</a:t>
            </a:r>
            <a:endParaRPr lang="en-US" altLang="zh-TW" sz="1300" b="1" dirty="0" smtClean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班</a:t>
            </a:r>
            <a:endParaRPr lang="en-US" altLang="zh-TW" sz="1300" b="1" dirty="0" smtClean="0">
              <a:ea typeface="新細明體" pitchFamily="18" charset="-120"/>
            </a:endParaRPr>
          </a:p>
          <a:p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>
                <a:ea typeface="新細明體" pitchFamily="18" charset="-120"/>
              </a:rPr>
              <a:t>課</a:t>
            </a:r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>
                <a:ea typeface="新細明體" pitchFamily="18" charset="-120"/>
              </a:rPr>
              <a:t>程</a:t>
            </a:r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>
                <a:ea typeface="新細明體" pitchFamily="18" charset="-120"/>
              </a:rPr>
              <a:t>地</a:t>
            </a:r>
            <a:endParaRPr lang="en-US" altLang="zh-TW" sz="1300" b="1" dirty="0">
              <a:ea typeface="新細明體" pitchFamily="18" charset="-120"/>
            </a:endParaRPr>
          </a:p>
          <a:p>
            <a:r>
              <a:rPr lang="zh-TW" altLang="en-US" sz="1300" b="1" dirty="0" smtClean="0">
                <a:ea typeface="新細明體" pitchFamily="18" charset="-120"/>
              </a:rPr>
              <a:t>圖</a:t>
            </a:r>
            <a:endParaRPr lang="en-US" altLang="zh-TW" sz="1300" b="1" dirty="0">
              <a:ea typeface="新細明體" pitchFamily="18" charset="-120"/>
            </a:endParaRPr>
          </a:p>
        </p:txBody>
      </p:sp>
      <p:sp>
        <p:nvSpPr>
          <p:cNvPr id="2622" name="Rectangle 574"/>
          <p:cNvSpPr>
            <a:spLocks noChangeArrowheads="1"/>
          </p:cNvSpPr>
          <p:nvPr/>
        </p:nvSpPr>
        <p:spPr bwMode="auto">
          <a:xfrm>
            <a:off x="494600" y="2510030"/>
            <a:ext cx="9147175" cy="108012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066" name="Rectangle 602"/>
          <p:cNvSpPr>
            <a:spLocks noChangeArrowheads="1"/>
          </p:cNvSpPr>
          <p:nvPr/>
        </p:nvSpPr>
        <p:spPr bwMode="auto">
          <a:xfrm>
            <a:off x="488950" y="536948"/>
            <a:ext cx="2303810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上  學  期</a:t>
            </a:r>
            <a:endParaRPr lang="zh-TW" altLang="en-US"/>
          </a:p>
        </p:txBody>
      </p:sp>
      <p:sp>
        <p:nvSpPr>
          <p:cNvPr id="2068" name="Rectangle 604"/>
          <p:cNvSpPr>
            <a:spLocks noChangeArrowheads="1"/>
          </p:cNvSpPr>
          <p:nvPr/>
        </p:nvSpPr>
        <p:spPr bwMode="auto">
          <a:xfrm>
            <a:off x="485774" y="679823"/>
            <a:ext cx="230698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   </a:t>
            </a:r>
            <a:r>
              <a:rPr lang="zh-TW" altLang="en-US" sz="700" dirty="0" smtClean="0">
                <a:ea typeface="新細明體" pitchFamily="18" charset="-120"/>
              </a:rPr>
              <a:t>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069" name="Rectangle 605"/>
          <p:cNvSpPr>
            <a:spLocks noChangeArrowheads="1"/>
          </p:cNvSpPr>
          <p:nvPr/>
        </p:nvSpPr>
        <p:spPr bwMode="auto">
          <a:xfrm>
            <a:off x="342900" y="321222"/>
            <a:ext cx="145604" cy="64807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課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程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領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域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endParaRPr lang="en-US" altLang="zh-TW" dirty="0">
              <a:latin typeface="+mn-ea"/>
              <a:ea typeface="+mn-ea"/>
            </a:endParaRPr>
          </a:p>
        </p:txBody>
      </p:sp>
      <p:sp>
        <p:nvSpPr>
          <p:cNvPr id="2666" name="Rectangle 618"/>
          <p:cNvSpPr>
            <a:spLocks noChangeArrowheads="1"/>
          </p:cNvSpPr>
          <p:nvPr/>
        </p:nvSpPr>
        <p:spPr bwMode="auto">
          <a:xfrm>
            <a:off x="344488" y="1905398"/>
            <a:ext cx="149288" cy="6061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 anchorCtr="1"/>
          <a:lstStyle/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研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究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基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礎</a:t>
            </a:r>
            <a:endParaRPr lang="en-US" altLang="zh-TW" dirty="0" smtClean="0">
              <a:latin typeface="+mn-lt"/>
              <a:ea typeface="+mn-ea"/>
            </a:endParaRPr>
          </a:p>
        </p:txBody>
      </p:sp>
      <p:sp>
        <p:nvSpPr>
          <p:cNvPr id="63" name="Text Box 374"/>
          <p:cNvSpPr txBox="1">
            <a:spLocks noChangeArrowheads="1"/>
          </p:cNvSpPr>
          <p:nvPr/>
        </p:nvSpPr>
        <p:spPr bwMode="auto">
          <a:xfrm>
            <a:off x="-914828" y="6165304"/>
            <a:ext cx="9973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latin typeface="Times New Roman" pitchFamily="18" charset="0"/>
                <a:ea typeface="新細明體" pitchFamily="18" charset="-120"/>
              </a:rPr>
              <a:t>Ver</a:t>
            </a:r>
            <a:r>
              <a:rPr lang="en-US" altLang="zh-TW" sz="1000" dirty="0">
                <a:latin typeface="Times New Roman" pitchFamily="18" charset="0"/>
                <a:ea typeface="新細明體" pitchFamily="18" charset="-120"/>
              </a:rPr>
              <a:t>:  </a:t>
            </a:r>
            <a:r>
              <a:rPr lang="en-US" altLang="zh-TW" sz="1000" dirty="0" smtClean="0">
                <a:latin typeface="Times New Roman" pitchFamily="18" charset="0"/>
                <a:ea typeface="新細明體" pitchFamily="18" charset="-120"/>
              </a:rPr>
              <a:t>106/11/08</a:t>
            </a:r>
          </a:p>
        </p:txBody>
      </p:sp>
      <p:sp>
        <p:nvSpPr>
          <p:cNvPr id="77" name="Rectangle 617"/>
          <p:cNvSpPr>
            <a:spLocks noChangeArrowheads="1"/>
          </p:cNvSpPr>
          <p:nvPr/>
        </p:nvSpPr>
        <p:spPr bwMode="auto">
          <a:xfrm>
            <a:off x="338392" y="2517648"/>
            <a:ext cx="143192" cy="1072502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資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訊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技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術</a:t>
            </a:r>
          </a:p>
        </p:txBody>
      </p:sp>
      <p:sp>
        <p:nvSpPr>
          <p:cNvPr id="2100" name="Rectangle 602"/>
          <p:cNvSpPr>
            <a:spLocks noChangeArrowheads="1"/>
          </p:cNvSpPr>
          <p:nvPr/>
        </p:nvSpPr>
        <p:spPr bwMode="auto">
          <a:xfrm>
            <a:off x="2792760" y="536948"/>
            <a:ext cx="2232248" cy="1443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dirty="0" smtClean="0">
                <a:ea typeface="新細明體" pitchFamily="18" charset="-120"/>
              </a:rPr>
              <a:t>下  </a:t>
            </a:r>
            <a:r>
              <a:rPr lang="zh-TW" altLang="en-US" dirty="0">
                <a:ea typeface="新細明體" pitchFamily="18" charset="-120"/>
              </a:rPr>
              <a:t>學  期</a:t>
            </a:r>
            <a:endParaRPr lang="zh-TW" altLang="en-US" dirty="0"/>
          </a:p>
        </p:txBody>
      </p:sp>
      <p:sp>
        <p:nvSpPr>
          <p:cNvPr id="2102" name="Rectangle 604"/>
          <p:cNvSpPr>
            <a:spLocks noChangeArrowheads="1"/>
          </p:cNvSpPr>
          <p:nvPr/>
        </p:nvSpPr>
        <p:spPr bwMode="auto">
          <a:xfrm>
            <a:off x="2792760" y="679823"/>
            <a:ext cx="2232248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 </a:t>
            </a:r>
            <a:r>
              <a:rPr lang="zh-TW" altLang="en-US" sz="700" dirty="0" smtClean="0">
                <a:ea typeface="新細明體" pitchFamily="18" charset="-120"/>
              </a:rPr>
              <a:t>  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108" name="Rectangle 604"/>
          <p:cNvSpPr>
            <a:spLocks noChangeArrowheads="1"/>
          </p:cNvSpPr>
          <p:nvPr/>
        </p:nvSpPr>
        <p:spPr bwMode="auto">
          <a:xfrm>
            <a:off x="5025008" y="679823"/>
            <a:ext cx="2304255" cy="14545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</a:t>
            </a:r>
            <a:r>
              <a:rPr lang="zh-TW" altLang="en-US" sz="700" dirty="0" smtClean="0">
                <a:ea typeface="新細明體" pitchFamily="18" charset="-120"/>
              </a:rPr>
              <a:t>   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114" name="Rectangle 604"/>
          <p:cNvSpPr>
            <a:spLocks noChangeArrowheads="1"/>
          </p:cNvSpPr>
          <p:nvPr/>
        </p:nvSpPr>
        <p:spPr bwMode="auto">
          <a:xfrm>
            <a:off x="7329264" y="679823"/>
            <a:ext cx="2304255" cy="14545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700" dirty="0">
                <a:ea typeface="新細明體" pitchFamily="18" charset="-120"/>
              </a:rPr>
              <a:t>必修學分     </a:t>
            </a:r>
            <a:r>
              <a:rPr lang="zh-TW" altLang="en-US" sz="700" dirty="0" smtClean="0">
                <a:ea typeface="新細明體" pitchFamily="18" charset="-120"/>
              </a:rPr>
              <a:t>             </a:t>
            </a:r>
            <a:r>
              <a:rPr lang="zh-TW" altLang="en-US" sz="700" dirty="0">
                <a:ea typeface="新細明體" pitchFamily="18" charset="-120"/>
              </a:rPr>
              <a:t>必修時數</a:t>
            </a:r>
          </a:p>
        </p:txBody>
      </p:sp>
      <p:sp>
        <p:nvSpPr>
          <p:cNvPr id="2119" name="Rectangle 558"/>
          <p:cNvSpPr>
            <a:spLocks noChangeArrowheads="1"/>
          </p:cNvSpPr>
          <p:nvPr/>
        </p:nvSpPr>
        <p:spPr bwMode="auto">
          <a:xfrm>
            <a:off x="5025008" y="321222"/>
            <a:ext cx="4608511" cy="216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zh-TW" altLang="en-US" sz="1000" b="1" dirty="0">
                <a:ea typeface="新細明體" pitchFamily="18" charset="-120"/>
              </a:rPr>
              <a:t>第  </a:t>
            </a:r>
            <a:r>
              <a:rPr lang="zh-TW" altLang="en-US" sz="1000" b="1" dirty="0" smtClean="0">
                <a:ea typeface="新細明體" pitchFamily="18" charset="-120"/>
              </a:rPr>
              <a:t>二  </a:t>
            </a:r>
            <a:r>
              <a:rPr lang="zh-TW" altLang="en-US" sz="1000" b="1" dirty="0">
                <a:ea typeface="新細明體" pitchFamily="18" charset="-120"/>
              </a:rPr>
              <a:t>學  年</a:t>
            </a:r>
          </a:p>
        </p:txBody>
      </p:sp>
      <p:sp>
        <p:nvSpPr>
          <p:cNvPr id="424" name="Rectangle 605"/>
          <p:cNvSpPr>
            <a:spLocks noChangeArrowheads="1"/>
          </p:cNvSpPr>
          <p:nvPr/>
        </p:nvSpPr>
        <p:spPr bwMode="auto">
          <a:xfrm>
            <a:off x="9633520" y="321048"/>
            <a:ext cx="215330" cy="64824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培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育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目</a:t>
            </a:r>
            <a:endParaRPr lang="en-US" altLang="zh-TW" dirty="0">
              <a:latin typeface="+mn-ea"/>
              <a:ea typeface="+mn-ea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</a:rPr>
              <a:t>標</a:t>
            </a:r>
          </a:p>
          <a:p>
            <a:pPr>
              <a:defRPr/>
            </a:pP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43" name="Rectangle 617"/>
          <p:cNvSpPr>
            <a:spLocks noChangeArrowheads="1"/>
          </p:cNvSpPr>
          <p:nvPr/>
        </p:nvSpPr>
        <p:spPr bwMode="auto">
          <a:xfrm>
            <a:off x="9633520" y="1905398"/>
            <a:ext cx="215900" cy="433191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電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子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商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務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專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業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研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究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人</a:t>
            </a: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endParaRPr lang="en-US" altLang="zh-TW" sz="700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700" dirty="0" smtClean="0">
                <a:latin typeface="+mn-lt"/>
                <a:ea typeface="+mn-ea"/>
              </a:rPr>
              <a:t>才</a:t>
            </a:r>
            <a:endParaRPr lang="zh-TW" altLang="en-US" sz="700" dirty="0">
              <a:latin typeface="+mn-lt"/>
              <a:ea typeface="+mn-ea"/>
            </a:endParaRPr>
          </a:p>
        </p:txBody>
      </p:sp>
      <p:sp>
        <p:nvSpPr>
          <p:cNvPr id="206" name="Text Box 663"/>
          <p:cNvSpPr txBox="1">
            <a:spLocks noChangeArrowheads="1"/>
          </p:cNvSpPr>
          <p:nvPr/>
        </p:nvSpPr>
        <p:spPr bwMode="auto">
          <a:xfrm>
            <a:off x="4738167" y="6453460"/>
            <a:ext cx="792162" cy="2159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TW" altLang="en-US" sz="700" dirty="0">
                <a:latin typeface="+mn-ea"/>
                <a:ea typeface="+mn-ea"/>
                <a:cs typeface="Times New Roman" pitchFamily="18" charset="0"/>
              </a:rPr>
              <a:t>專業必修</a:t>
            </a:r>
          </a:p>
        </p:txBody>
      </p:sp>
      <p:sp>
        <p:nvSpPr>
          <p:cNvPr id="207" name="Rectangle 664"/>
          <p:cNvSpPr>
            <a:spLocks noChangeArrowheads="1"/>
          </p:cNvSpPr>
          <p:nvPr/>
        </p:nvSpPr>
        <p:spPr bwMode="auto">
          <a:xfrm>
            <a:off x="4522267" y="6453460"/>
            <a:ext cx="144462" cy="2159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 sz="700" dirty="0">
              <a:latin typeface="+mn-ea"/>
              <a:ea typeface="+mn-ea"/>
              <a:cs typeface="Times New Roman" pitchFamily="18" charset="0"/>
            </a:endParaRPr>
          </a:p>
        </p:txBody>
      </p:sp>
      <p:sp>
        <p:nvSpPr>
          <p:cNvPr id="209" name="Text Box 665"/>
          <p:cNvSpPr txBox="1">
            <a:spLocks noChangeArrowheads="1"/>
          </p:cNvSpPr>
          <p:nvPr/>
        </p:nvSpPr>
        <p:spPr bwMode="auto">
          <a:xfrm>
            <a:off x="5889104" y="6453460"/>
            <a:ext cx="7921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TW" altLang="en-US" sz="700" dirty="0">
                <a:latin typeface="+mn-ea"/>
                <a:ea typeface="+mn-ea"/>
              </a:rPr>
              <a:t>專業選修</a:t>
            </a:r>
          </a:p>
        </p:txBody>
      </p:sp>
      <p:sp>
        <p:nvSpPr>
          <p:cNvPr id="212" name="Rectangle 666"/>
          <p:cNvSpPr>
            <a:spLocks noChangeArrowheads="1"/>
          </p:cNvSpPr>
          <p:nvPr/>
        </p:nvSpPr>
        <p:spPr bwMode="auto">
          <a:xfrm>
            <a:off x="5673204" y="6453460"/>
            <a:ext cx="1444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700">
              <a:latin typeface="+mn-ea"/>
              <a:ea typeface="+mn-ea"/>
            </a:endParaRPr>
          </a:p>
        </p:txBody>
      </p:sp>
      <p:sp>
        <p:nvSpPr>
          <p:cNvPr id="213" name="矩形 212"/>
          <p:cNvSpPr/>
          <p:nvPr/>
        </p:nvSpPr>
        <p:spPr>
          <a:xfrm>
            <a:off x="6984057" y="6453460"/>
            <a:ext cx="142875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600" dirty="0">
                <a:solidFill>
                  <a:schemeClr val="tx1"/>
                </a:solidFill>
                <a:latin typeface="+mn-ea"/>
              </a:rPr>
              <a:t>備</a:t>
            </a:r>
            <a:endParaRPr lang="en-US" altLang="zh-TW" sz="600" dirty="0">
              <a:solidFill>
                <a:schemeClr val="tx1"/>
              </a:solidFill>
              <a:latin typeface="+mn-ea"/>
            </a:endParaRPr>
          </a:p>
          <a:p>
            <a:pPr algn="ctr">
              <a:defRPr/>
            </a:pPr>
            <a:r>
              <a:rPr lang="zh-TW" altLang="en-US" sz="600" dirty="0">
                <a:solidFill>
                  <a:schemeClr val="tx1"/>
                </a:solidFill>
                <a:latin typeface="+mn-ea"/>
              </a:rPr>
              <a:t>註</a:t>
            </a:r>
          </a:p>
        </p:txBody>
      </p:sp>
      <p:sp>
        <p:nvSpPr>
          <p:cNvPr id="215" name="矩形 214"/>
          <p:cNvSpPr/>
          <p:nvPr/>
        </p:nvSpPr>
        <p:spPr>
          <a:xfrm>
            <a:off x="8841432" y="6453460"/>
            <a:ext cx="785813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anchor="ctr"/>
          <a:lstStyle/>
          <a:p>
            <a:pPr>
              <a:defRPr/>
            </a:pPr>
            <a:r>
              <a:rPr lang="zh-TW" altLang="en-US" sz="500" dirty="0">
                <a:solidFill>
                  <a:schemeClr val="tx1"/>
                </a:solidFill>
              </a:rPr>
              <a:t>最低畢業學分數</a:t>
            </a:r>
            <a:r>
              <a:rPr lang="en-US" altLang="zh-TW" sz="500" dirty="0">
                <a:solidFill>
                  <a:schemeClr val="tx1"/>
                </a:solidFill>
              </a:rPr>
              <a:t>: </a:t>
            </a:r>
            <a:r>
              <a:rPr lang="en-US" altLang="zh-TW" sz="500" dirty="0" smtClean="0">
                <a:solidFill>
                  <a:schemeClr val="tx1"/>
                </a:solidFill>
              </a:rPr>
              <a:t>38 </a:t>
            </a:r>
            <a:r>
              <a:rPr lang="zh-TW" altLang="en-US" sz="500" dirty="0" smtClean="0">
                <a:solidFill>
                  <a:schemeClr val="tx1"/>
                </a:solidFill>
              </a:rPr>
              <a:t>學分</a:t>
            </a:r>
            <a:endParaRPr lang="en-US" altLang="zh-TW" sz="500" dirty="0">
              <a:solidFill>
                <a:schemeClr val="tx1"/>
              </a:solidFill>
            </a:endParaRPr>
          </a:p>
        </p:txBody>
      </p:sp>
      <p:sp>
        <p:nvSpPr>
          <p:cNvPr id="216" name="矩形 215"/>
          <p:cNvSpPr/>
          <p:nvPr/>
        </p:nvSpPr>
        <p:spPr>
          <a:xfrm>
            <a:off x="7126932" y="6453460"/>
            <a:ext cx="785813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anchor="ctr"/>
          <a:lstStyle/>
          <a:p>
            <a:pPr>
              <a:defRPr/>
            </a:pPr>
            <a:r>
              <a:rPr lang="zh-TW" altLang="en-US" sz="500" dirty="0" smtClean="0">
                <a:solidFill>
                  <a:schemeClr val="tx1"/>
                </a:solidFill>
              </a:rPr>
              <a:t>專業必修</a:t>
            </a:r>
            <a:r>
              <a:rPr lang="en-US" altLang="zh-TW" sz="500" dirty="0">
                <a:solidFill>
                  <a:schemeClr val="tx1"/>
                </a:solidFill>
              </a:rPr>
              <a:t>: </a:t>
            </a:r>
            <a:r>
              <a:rPr lang="en-US" altLang="zh-TW" sz="500" dirty="0" smtClean="0">
                <a:solidFill>
                  <a:schemeClr val="tx1"/>
                </a:solidFill>
              </a:rPr>
              <a:t>11 </a:t>
            </a:r>
            <a:r>
              <a:rPr lang="zh-TW" altLang="en-US" sz="500" dirty="0">
                <a:solidFill>
                  <a:schemeClr val="tx1"/>
                </a:solidFill>
              </a:rPr>
              <a:t>學分</a:t>
            </a:r>
            <a:endParaRPr lang="en-US" altLang="zh-TW" sz="5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zh-TW" altLang="en-US" sz="500" dirty="0" smtClean="0">
                <a:solidFill>
                  <a:schemeClr val="tx1"/>
                </a:solidFill>
              </a:rPr>
              <a:t>論文</a:t>
            </a:r>
            <a:r>
              <a:rPr lang="en-US" altLang="zh-TW" sz="500" dirty="0" smtClean="0">
                <a:solidFill>
                  <a:schemeClr val="tx1"/>
                </a:solidFill>
              </a:rPr>
              <a:t>: 6 </a:t>
            </a:r>
            <a:r>
              <a:rPr lang="zh-TW" altLang="en-US" sz="500" dirty="0" smtClean="0">
                <a:solidFill>
                  <a:schemeClr val="tx1"/>
                </a:solidFill>
              </a:rPr>
              <a:t>學分</a:t>
            </a:r>
            <a:endParaRPr lang="en-US" altLang="zh-TW" sz="500" dirty="0" smtClean="0">
              <a:solidFill>
                <a:schemeClr val="tx1"/>
              </a:solidFill>
            </a:endParaRPr>
          </a:p>
        </p:txBody>
      </p:sp>
      <p:sp>
        <p:nvSpPr>
          <p:cNvPr id="217" name="矩形 216"/>
          <p:cNvSpPr/>
          <p:nvPr/>
        </p:nvSpPr>
        <p:spPr>
          <a:xfrm>
            <a:off x="7912745" y="6453460"/>
            <a:ext cx="928687" cy="214312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anchor="ctr"/>
          <a:lstStyle/>
          <a:p>
            <a:pPr>
              <a:defRPr/>
            </a:pPr>
            <a:r>
              <a:rPr lang="zh-TW" altLang="en-US" sz="500" dirty="0" smtClean="0">
                <a:solidFill>
                  <a:schemeClr val="tx1"/>
                </a:solidFill>
              </a:rPr>
              <a:t>專業選修</a:t>
            </a:r>
            <a:r>
              <a:rPr lang="en-US" altLang="zh-TW" sz="500" dirty="0">
                <a:solidFill>
                  <a:schemeClr val="tx1"/>
                </a:solidFill>
              </a:rPr>
              <a:t>: </a:t>
            </a:r>
            <a:r>
              <a:rPr lang="zh-TW" altLang="en-US" sz="500" dirty="0" smtClean="0">
                <a:solidFill>
                  <a:schemeClr val="tx1"/>
                </a:solidFill>
              </a:rPr>
              <a:t>應選</a:t>
            </a:r>
            <a:r>
              <a:rPr lang="en-US" altLang="zh-TW" sz="500" dirty="0" smtClean="0">
                <a:solidFill>
                  <a:schemeClr val="tx1"/>
                </a:solidFill>
              </a:rPr>
              <a:t>21 </a:t>
            </a:r>
            <a:r>
              <a:rPr lang="zh-TW" altLang="en-US" sz="500" dirty="0">
                <a:solidFill>
                  <a:schemeClr val="tx1"/>
                </a:solidFill>
              </a:rPr>
              <a:t>學分</a:t>
            </a:r>
            <a:endParaRPr lang="en-US" altLang="zh-TW" sz="500" dirty="0">
              <a:solidFill>
                <a:schemeClr val="tx1"/>
              </a:solidFill>
            </a:endParaRPr>
          </a:p>
          <a:p>
            <a:pPr>
              <a:defRPr/>
            </a:pPr>
            <a:endParaRPr lang="zh-TW" altLang="en-US" sz="500" dirty="0">
              <a:solidFill>
                <a:schemeClr val="tx1"/>
              </a:solidFill>
            </a:endParaRPr>
          </a:p>
        </p:txBody>
      </p:sp>
      <p:sp>
        <p:nvSpPr>
          <p:cNvPr id="2106" name="Rectangle 602"/>
          <p:cNvSpPr>
            <a:spLocks noChangeArrowheads="1"/>
          </p:cNvSpPr>
          <p:nvPr/>
        </p:nvSpPr>
        <p:spPr bwMode="auto">
          <a:xfrm>
            <a:off x="5025008" y="536948"/>
            <a:ext cx="2304256" cy="1443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ea typeface="新細明體" pitchFamily="18" charset="-120"/>
              </a:rPr>
              <a:t>上  學  期</a:t>
            </a:r>
            <a:endParaRPr lang="zh-TW" altLang="en-US"/>
          </a:p>
        </p:txBody>
      </p:sp>
      <p:sp>
        <p:nvSpPr>
          <p:cNvPr id="2112" name="Rectangle 602"/>
          <p:cNvSpPr>
            <a:spLocks noChangeArrowheads="1"/>
          </p:cNvSpPr>
          <p:nvPr/>
        </p:nvSpPr>
        <p:spPr bwMode="auto">
          <a:xfrm>
            <a:off x="7329264" y="536948"/>
            <a:ext cx="2304255" cy="1443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dirty="0" smtClean="0">
                <a:ea typeface="新細明體" pitchFamily="18" charset="-120"/>
              </a:rPr>
              <a:t>下  </a:t>
            </a:r>
            <a:r>
              <a:rPr lang="zh-TW" altLang="en-US" dirty="0">
                <a:ea typeface="新細明體" pitchFamily="18" charset="-120"/>
              </a:rPr>
              <a:t>學  期</a:t>
            </a:r>
            <a:endParaRPr lang="zh-TW" altLang="en-US" dirty="0"/>
          </a:p>
        </p:txBody>
      </p:sp>
      <p:sp>
        <p:nvSpPr>
          <p:cNvPr id="250" name="Rectangle 576"/>
          <p:cNvSpPr>
            <a:spLocks noChangeArrowheads="1"/>
          </p:cNvSpPr>
          <p:nvPr/>
        </p:nvSpPr>
        <p:spPr bwMode="auto">
          <a:xfrm>
            <a:off x="488504" y="969294"/>
            <a:ext cx="9145016" cy="936104"/>
          </a:xfrm>
          <a:prstGeom prst="rect">
            <a:avLst/>
          </a:prstGeom>
          <a:solidFill>
            <a:srgbClr val="A9E9A9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normAutofit/>
          </a:bodyPr>
          <a:lstStyle/>
          <a:p>
            <a:pPr>
              <a:defRPr/>
            </a:pPr>
            <a:endParaRPr lang="zh-TW" altLang="en-US" sz="700">
              <a:solidFill>
                <a:schemeClr val="dk1"/>
              </a:solidFill>
            </a:endParaRPr>
          </a:p>
        </p:txBody>
      </p:sp>
      <p:sp>
        <p:nvSpPr>
          <p:cNvPr id="252" name="Rectangle 619"/>
          <p:cNvSpPr>
            <a:spLocks noChangeArrowheads="1"/>
          </p:cNvSpPr>
          <p:nvPr/>
        </p:nvSpPr>
        <p:spPr bwMode="auto">
          <a:xfrm>
            <a:off x="344488" y="969294"/>
            <a:ext cx="144016" cy="936104"/>
          </a:xfrm>
          <a:prstGeom prst="rect">
            <a:avLst/>
          </a:prstGeom>
          <a:solidFill>
            <a:srgbClr val="A9E9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共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同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必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修</a:t>
            </a:r>
            <a:endParaRPr lang="en-US" altLang="zh-TW" dirty="0" smtClean="0">
              <a:latin typeface="+mn-lt"/>
              <a:ea typeface="+mn-ea"/>
            </a:endParaRPr>
          </a:p>
        </p:txBody>
      </p:sp>
      <p:sp>
        <p:nvSpPr>
          <p:cNvPr id="253" name="Rectangle 619"/>
          <p:cNvSpPr>
            <a:spLocks noChangeArrowheads="1"/>
          </p:cNvSpPr>
          <p:nvPr/>
        </p:nvSpPr>
        <p:spPr bwMode="auto">
          <a:xfrm>
            <a:off x="9633520" y="969294"/>
            <a:ext cx="216024" cy="936104"/>
          </a:xfrm>
          <a:prstGeom prst="rect">
            <a:avLst/>
          </a:prstGeom>
          <a:solidFill>
            <a:srgbClr val="A9E9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>
              <a:latin typeface="+mn-lt"/>
              <a:ea typeface="+mn-ea"/>
            </a:endParaRPr>
          </a:p>
        </p:txBody>
      </p:sp>
      <p:sp>
        <p:nvSpPr>
          <p:cNvPr id="2076" name="Rectangle 645"/>
          <p:cNvSpPr>
            <a:spLocks noChangeArrowheads="1"/>
          </p:cNvSpPr>
          <p:nvPr/>
        </p:nvSpPr>
        <p:spPr bwMode="auto">
          <a:xfrm>
            <a:off x="5025008" y="464940"/>
            <a:ext cx="2304255" cy="6192838"/>
          </a:xfrm>
          <a:prstGeom prst="rect">
            <a:avLst/>
          </a:prstGeom>
          <a:noFill/>
          <a:ln w="9525">
            <a:solidFill>
              <a:schemeClr val="tx1">
                <a:alpha val="39999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0" name="Rectangle 609"/>
          <p:cNvSpPr>
            <a:spLocks noChangeArrowheads="1"/>
          </p:cNvSpPr>
          <p:nvPr/>
        </p:nvSpPr>
        <p:spPr bwMode="auto">
          <a:xfrm>
            <a:off x="488950" y="464940"/>
            <a:ext cx="2303810" cy="5772372"/>
          </a:xfrm>
          <a:prstGeom prst="rect">
            <a:avLst/>
          </a:prstGeom>
          <a:noFill/>
          <a:ln w="9525">
            <a:solidFill>
              <a:schemeClr val="tx1">
                <a:alpha val="39999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5" name="Rectangle 645"/>
          <p:cNvSpPr>
            <a:spLocks noChangeArrowheads="1"/>
          </p:cNvSpPr>
          <p:nvPr/>
        </p:nvSpPr>
        <p:spPr bwMode="auto">
          <a:xfrm>
            <a:off x="488504" y="276598"/>
            <a:ext cx="4536504" cy="260648"/>
          </a:xfrm>
          <a:prstGeom prst="rect">
            <a:avLst/>
          </a:prstGeom>
          <a:noFill/>
          <a:ln w="9525">
            <a:solidFill>
              <a:schemeClr val="bg1">
                <a:alpha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" name="Text Box 654"/>
          <p:cNvSpPr txBox="1">
            <a:spLocks noChangeArrowheads="1"/>
          </p:cNvSpPr>
          <p:nvPr/>
        </p:nvSpPr>
        <p:spPr bwMode="auto">
          <a:xfrm>
            <a:off x="920552" y="1113310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期刊論文導讀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sp>
        <p:nvSpPr>
          <p:cNvPr id="2149" name="Text Box 654"/>
          <p:cNvSpPr txBox="1">
            <a:spLocks noChangeArrowheads="1"/>
          </p:cNvSpPr>
          <p:nvPr/>
        </p:nvSpPr>
        <p:spPr bwMode="auto">
          <a:xfrm>
            <a:off x="920552" y="1545358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電子商務經營管理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sp>
        <p:nvSpPr>
          <p:cNvPr id="57" name="Text Box 654"/>
          <p:cNvSpPr txBox="1">
            <a:spLocks noChangeArrowheads="1"/>
          </p:cNvSpPr>
          <p:nvPr/>
        </p:nvSpPr>
        <p:spPr bwMode="auto">
          <a:xfrm>
            <a:off x="5465568" y="1293329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碩士論文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sp>
        <p:nvSpPr>
          <p:cNvPr id="58" name="Text Box 654"/>
          <p:cNvSpPr txBox="1">
            <a:spLocks noChangeArrowheads="1"/>
          </p:cNvSpPr>
          <p:nvPr/>
        </p:nvSpPr>
        <p:spPr bwMode="auto">
          <a:xfrm>
            <a:off x="7768272" y="1289033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碩士論文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sp>
        <p:nvSpPr>
          <p:cNvPr id="59" name="Text Box 654"/>
          <p:cNvSpPr txBox="1">
            <a:spLocks noChangeArrowheads="1"/>
          </p:cNvSpPr>
          <p:nvPr/>
        </p:nvSpPr>
        <p:spPr bwMode="auto">
          <a:xfrm>
            <a:off x="3220760" y="1268908"/>
            <a:ext cx="1368152" cy="2160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TW" altLang="en-US" sz="700" dirty="0" smtClean="0">
                <a:ea typeface="新細明體" charset="-120"/>
                <a:cs typeface="Times New Roman" pitchFamily="18" charset="0"/>
              </a:rPr>
              <a:t>研究方法  </a:t>
            </a:r>
            <a:r>
              <a:rPr lang="en-US" altLang="zh-TW" sz="700" dirty="0" smtClean="0">
                <a:ea typeface="新細明體" charset="-120"/>
                <a:cs typeface="Times New Roman" pitchFamily="18" charset="0"/>
              </a:rPr>
              <a:t>3</a:t>
            </a:r>
          </a:p>
        </p:txBody>
      </p:sp>
      <p:cxnSp>
        <p:nvCxnSpPr>
          <p:cNvPr id="81" name="直線單箭頭接點 80"/>
          <p:cNvCxnSpPr>
            <a:stCxn id="108" idx="3"/>
            <a:endCxn id="186" idx="1"/>
          </p:cNvCxnSpPr>
          <p:nvPr/>
        </p:nvCxnSpPr>
        <p:spPr>
          <a:xfrm>
            <a:off x="2260885" y="4627063"/>
            <a:ext cx="994802" cy="9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 Box 654"/>
          <p:cNvSpPr txBox="1">
            <a:spLocks noChangeArrowheads="1"/>
          </p:cNvSpPr>
          <p:nvPr/>
        </p:nvSpPr>
        <p:spPr bwMode="auto">
          <a:xfrm>
            <a:off x="904204" y="2667396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計算機網路技術與應用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64" name="Text Box 654"/>
          <p:cNvSpPr txBox="1">
            <a:spLocks noChangeArrowheads="1"/>
          </p:cNvSpPr>
          <p:nvPr/>
        </p:nvSpPr>
        <p:spPr bwMode="auto">
          <a:xfrm>
            <a:off x="920552" y="3645024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行動商務與網路服務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67" name="Text Box 654"/>
          <p:cNvSpPr txBox="1">
            <a:spLocks noChangeArrowheads="1"/>
          </p:cNvSpPr>
          <p:nvPr/>
        </p:nvSpPr>
        <p:spPr bwMode="auto">
          <a:xfrm>
            <a:off x="913172" y="4077072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數位行銷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69" name="Text Box 654"/>
          <p:cNvSpPr txBox="1">
            <a:spLocks noChangeArrowheads="1"/>
          </p:cNvSpPr>
          <p:nvPr/>
        </p:nvSpPr>
        <p:spPr bwMode="auto">
          <a:xfrm>
            <a:off x="904783" y="5157192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企業資源規劃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71" name="Text Box 654"/>
          <p:cNvSpPr txBox="1">
            <a:spLocks noChangeArrowheads="1"/>
          </p:cNvSpPr>
          <p:nvPr/>
        </p:nvSpPr>
        <p:spPr bwMode="auto">
          <a:xfrm>
            <a:off x="911137" y="5733256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組織管理研析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74" name="Rectangle 618"/>
          <p:cNvSpPr>
            <a:spLocks noChangeArrowheads="1"/>
          </p:cNvSpPr>
          <p:nvPr/>
        </p:nvSpPr>
        <p:spPr bwMode="auto">
          <a:xfrm>
            <a:off x="344488" y="3590150"/>
            <a:ext cx="143192" cy="121959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 anchorCtr="1"/>
          <a:lstStyle/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商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業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服</a:t>
            </a:r>
            <a:endParaRPr lang="en-US" altLang="zh-TW" dirty="0" smtClean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latin typeface="+mn-lt"/>
                <a:ea typeface="+mn-ea"/>
              </a:rPr>
              <a:t>務</a:t>
            </a:r>
            <a:endParaRPr lang="en-US" altLang="zh-TW" dirty="0" smtClean="0">
              <a:latin typeface="+mn-lt"/>
              <a:ea typeface="+mn-ea"/>
            </a:endParaRPr>
          </a:p>
        </p:txBody>
      </p:sp>
      <p:sp>
        <p:nvSpPr>
          <p:cNvPr id="176" name="Rectangle 617"/>
          <p:cNvSpPr>
            <a:spLocks noChangeArrowheads="1"/>
          </p:cNvSpPr>
          <p:nvPr/>
        </p:nvSpPr>
        <p:spPr bwMode="auto">
          <a:xfrm>
            <a:off x="345631" y="4809744"/>
            <a:ext cx="135953" cy="1421421"/>
          </a:xfrm>
          <a:prstGeom prst="rect">
            <a:avLst/>
          </a:prstGeom>
          <a:solidFill>
            <a:schemeClr val="accent5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管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理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科</a:t>
            </a:r>
            <a:endParaRPr lang="en-US" altLang="zh-TW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+mn-lt"/>
                <a:ea typeface="+mn-ea"/>
              </a:rPr>
              <a:t>學</a:t>
            </a:r>
          </a:p>
        </p:txBody>
      </p:sp>
      <p:sp>
        <p:nvSpPr>
          <p:cNvPr id="181" name="Text Box 654"/>
          <p:cNvSpPr txBox="1">
            <a:spLocks noChangeArrowheads="1"/>
          </p:cNvSpPr>
          <p:nvPr/>
        </p:nvSpPr>
        <p:spPr bwMode="auto">
          <a:xfrm>
            <a:off x="3260833" y="2664694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資訊安全與技術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2" name="Text Box 654"/>
          <p:cNvSpPr txBox="1">
            <a:spLocks noChangeArrowheads="1"/>
          </p:cNvSpPr>
          <p:nvPr/>
        </p:nvSpPr>
        <p:spPr bwMode="auto">
          <a:xfrm>
            <a:off x="3255687" y="4218521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電子商務個案研究 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4" name="Text Box 654"/>
          <p:cNvSpPr txBox="1">
            <a:spLocks noChangeArrowheads="1"/>
          </p:cNvSpPr>
          <p:nvPr/>
        </p:nvSpPr>
        <p:spPr bwMode="auto">
          <a:xfrm>
            <a:off x="3255687" y="3933938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品牌管理個案研討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5" name="Text Box 654"/>
          <p:cNvSpPr txBox="1">
            <a:spLocks noChangeArrowheads="1"/>
          </p:cNvSpPr>
          <p:nvPr/>
        </p:nvSpPr>
        <p:spPr bwMode="auto">
          <a:xfrm>
            <a:off x="3256625" y="3645024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網路消費者行為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6" name="Text Box 654"/>
          <p:cNvSpPr txBox="1">
            <a:spLocks noChangeArrowheads="1"/>
          </p:cNvSpPr>
          <p:nvPr/>
        </p:nvSpPr>
        <p:spPr bwMode="auto">
          <a:xfrm>
            <a:off x="3255687" y="4519986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產業實務實習</a:t>
            </a:r>
            <a:r>
              <a:rPr lang="en-US" altLang="zh-TW" sz="700" dirty="0" smtClean="0">
                <a:ea typeface="新細明體" charset="-120"/>
              </a:rPr>
              <a:t> (</a:t>
            </a:r>
            <a:r>
              <a:rPr lang="zh-TW" altLang="en-US" sz="700" dirty="0" smtClean="0">
                <a:ea typeface="新細明體" charset="-120"/>
              </a:rPr>
              <a:t>二</a:t>
            </a:r>
            <a:r>
              <a:rPr lang="en-US" altLang="zh-TW" sz="700" dirty="0" smtClean="0">
                <a:ea typeface="新細明體" charset="-120"/>
              </a:rPr>
              <a:t>)  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8" name="Text Box 654"/>
          <p:cNvSpPr txBox="1">
            <a:spLocks noChangeArrowheads="1"/>
          </p:cNvSpPr>
          <p:nvPr/>
        </p:nvSpPr>
        <p:spPr bwMode="auto">
          <a:xfrm>
            <a:off x="3245775" y="5733256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科技管理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89" name="Text Box 654"/>
          <p:cNvSpPr txBox="1">
            <a:spLocks noChangeArrowheads="1"/>
          </p:cNvSpPr>
          <p:nvPr/>
        </p:nvSpPr>
        <p:spPr bwMode="auto">
          <a:xfrm>
            <a:off x="3254004" y="5157192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電子商務專案管理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3" name="Text Box 654"/>
          <p:cNvSpPr txBox="1">
            <a:spLocks noChangeArrowheads="1"/>
          </p:cNvSpPr>
          <p:nvPr/>
        </p:nvSpPr>
        <p:spPr bwMode="auto">
          <a:xfrm>
            <a:off x="5487332" y="2031412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問卷設計與分析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4" name="Text Box 654"/>
          <p:cNvSpPr txBox="1">
            <a:spLocks noChangeArrowheads="1"/>
          </p:cNvSpPr>
          <p:nvPr/>
        </p:nvSpPr>
        <p:spPr bwMode="auto">
          <a:xfrm>
            <a:off x="5478658" y="3078570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巨量資料處理分析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99" name="Text Box 654"/>
          <p:cNvSpPr txBox="1">
            <a:spLocks noChangeArrowheads="1"/>
          </p:cNvSpPr>
          <p:nvPr/>
        </p:nvSpPr>
        <p:spPr bwMode="auto">
          <a:xfrm>
            <a:off x="5529064" y="5422979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知識管理與商業智慧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00" name="Text Box 654"/>
          <p:cNvSpPr txBox="1">
            <a:spLocks noChangeArrowheads="1"/>
          </p:cNvSpPr>
          <p:nvPr/>
        </p:nvSpPr>
        <p:spPr bwMode="auto">
          <a:xfrm>
            <a:off x="5532096" y="4870763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客戶關係管理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01" name="Text Box 654"/>
          <p:cNvSpPr txBox="1">
            <a:spLocks noChangeArrowheads="1"/>
          </p:cNvSpPr>
          <p:nvPr/>
        </p:nvSpPr>
        <p:spPr bwMode="auto">
          <a:xfrm>
            <a:off x="5522053" y="5146871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物流管理專題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22" name="Text Box 654"/>
          <p:cNvSpPr txBox="1">
            <a:spLocks noChangeArrowheads="1"/>
          </p:cNvSpPr>
          <p:nvPr/>
        </p:nvSpPr>
        <p:spPr bwMode="auto">
          <a:xfrm>
            <a:off x="5528256" y="5705183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供應鏈管理研討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23" name="Text Box 654"/>
          <p:cNvSpPr txBox="1">
            <a:spLocks noChangeArrowheads="1"/>
          </p:cNvSpPr>
          <p:nvPr/>
        </p:nvSpPr>
        <p:spPr bwMode="auto">
          <a:xfrm>
            <a:off x="5529440" y="5980457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策略管理研討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108" name="Text Box 654"/>
          <p:cNvSpPr txBox="1">
            <a:spLocks noChangeArrowheads="1"/>
          </p:cNvSpPr>
          <p:nvPr/>
        </p:nvSpPr>
        <p:spPr bwMode="auto">
          <a:xfrm>
            <a:off x="892733" y="4519051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產業實務實習</a:t>
            </a:r>
            <a:r>
              <a:rPr lang="en-US" altLang="zh-TW" sz="700" dirty="0" smtClean="0">
                <a:ea typeface="新細明體" charset="-120"/>
              </a:rPr>
              <a:t>(</a:t>
            </a:r>
            <a:r>
              <a:rPr lang="zh-TW" altLang="en-US" sz="700" dirty="0" smtClean="0">
                <a:ea typeface="新細明體" charset="-120"/>
              </a:rPr>
              <a:t>一</a:t>
            </a:r>
            <a:r>
              <a:rPr lang="en-US" altLang="zh-TW" sz="700" dirty="0" smtClean="0">
                <a:ea typeface="新細明體" charset="-120"/>
              </a:rPr>
              <a:t>)  3</a:t>
            </a:r>
            <a:endParaRPr lang="en-US" altLang="zh-TW" sz="700" dirty="0">
              <a:ea typeface="新細明體" charset="-120"/>
            </a:endParaRPr>
          </a:p>
        </p:txBody>
      </p:sp>
      <p:cxnSp>
        <p:nvCxnSpPr>
          <p:cNvPr id="129" name="直線單箭頭接點 128"/>
          <p:cNvCxnSpPr>
            <a:stCxn id="57" idx="3"/>
            <a:endCxn id="58" idx="1"/>
          </p:cNvCxnSpPr>
          <p:nvPr/>
        </p:nvCxnSpPr>
        <p:spPr>
          <a:xfrm flipV="1">
            <a:off x="6833720" y="1397045"/>
            <a:ext cx="934552" cy="429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肘形接點 139"/>
          <p:cNvCxnSpPr>
            <a:stCxn id="59" idx="3"/>
            <a:endCxn id="193" idx="1"/>
          </p:cNvCxnSpPr>
          <p:nvPr/>
        </p:nvCxnSpPr>
        <p:spPr>
          <a:xfrm>
            <a:off x="4588912" y="1376920"/>
            <a:ext cx="898420" cy="762504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單箭頭接點 258"/>
          <p:cNvCxnSpPr>
            <a:stCxn id="163" idx="3"/>
            <a:endCxn id="181" idx="1"/>
          </p:cNvCxnSpPr>
          <p:nvPr/>
        </p:nvCxnSpPr>
        <p:spPr>
          <a:xfrm flipV="1">
            <a:off x="2272356" y="2772706"/>
            <a:ext cx="988477" cy="270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603"/>
          <p:cNvSpPr>
            <a:spLocks noChangeArrowheads="1"/>
          </p:cNvSpPr>
          <p:nvPr/>
        </p:nvSpPr>
        <p:spPr bwMode="auto">
          <a:xfrm>
            <a:off x="2792761" y="825279"/>
            <a:ext cx="2232248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 smtClean="0">
                <a:latin typeface="+mn-lt"/>
                <a:ea typeface="新細明體" pitchFamily="18" charset="-120"/>
              </a:rPr>
              <a:t>3                             3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74" name="Rectangle 603"/>
          <p:cNvSpPr>
            <a:spLocks noChangeArrowheads="1"/>
          </p:cNvSpPr>
          <p:nvPr/>
        </p:nvSpPr>
        <p:spPr bwMode="auto">
          <a:xfrm>
            <a:off x="488504" y="825278"/>
            <a:ext cx="230425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>
                <a:latin typeface="+mn-lt"/>
                <a:ea typeface="新細明體" pitchFamily="18" charset="-120"/>
              </a:rPr>
              <a:t>6</a:t>
            </a:r>
            <a:r>
              <a:rPr lang="en-US" altLang="zh-TW" sz="700" dirty="0" smtClean="0">
                <a:latin typeface="+mn-lt"/>
                <a:ea typeface="新細明體" pitchFamily="18" charset="-120"/>
              </a:rPr>
              <a:t>                              </a:t>
            </a:r>
            <a:r>
              <a:rPr lang="en-US" altLang="zh-TW" sz="700" dirty="0" smtClean="0">
                <a:latin typeface="+mn-lt"/>
                <a:ea typeface="新細明體" pitchFamily="18" charset="-120"/>
              </a:rPr>
              <a:t>6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75" name="Rectangle 603"/>
          <p:cNvSpPr>
            <a:spLocks noChangeArrowheads="1"/>
          </p:cNvSpPr>
          <p:nvPr/>
        </p:nvSpPr>
        <p:spPr bwMode="auto">
          <a:xfrm>
            <a:off x="7329264" y="825278"/>
            <a:ext cx="230425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 smtClean="0">
                <a:latin typeface="+mn-lt"/>
                <a:ea typeface="新細明體" pitchFamily="18" charset="-120"/>
              </a:rPr>
              <a:t>3                              3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76" name="Rectangle 603"/>
          <p:cNvSpPr>
            <a:spLocks noChangeArrowheads="1"/>
          </p:cNvSpPr>
          <p:nvPr/>
        </p:nvSpPr>
        <p:spPr bwMode="auto">
          <a:xfrm>
            <a:off x="5025008" y="825278"/>
            <a:ext cx="2304256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altLang="zh-TW" sz="700" dirty="0">
              <a:latin typeface="+mn-lt"/>
              <a:ea typeface="新細明體" pitchFamily="18" charset="-120"/>
            </a:endParaRPr>
          </a:p>
          <a:p>
            <a:pPr algn="ctr">
              <a:defRPr/>
            </a:pPr>
            <a:r>
              <a:rPr lang="en-US" altLang="zh-TW" sz="700" dirty="0" smtClean="0">
                <a:latin typeface="+mn-lt"/>
                <a:ea typeface="新細明體" pitchFamily="18" charset="-120"/>
              </a:rPr>
              <a:t>6                              6</a:t>
            </a:r>
            <a:endParaRPr lang="en-US" altLang="zh-TW" sz="700" dirty="0">
              <a:latin typeface="+mn-lt"/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latin typeface="+mn-lt"/>
            </a:endParaRPr>
          </a:p>
        </p:txBody>
      </p:sp>
      <p:sp>
        <p:nvSpPr>
          <p:cNvPr id="241" name="Text Box 654"/>
          <p:cNvSpPr txBox="1">
            <a:spLocks noChangeArrowheads="1"/>
          </p:cNvSpPr>
          <p:nvPr/>
        </p:nvSpPr>
        <p:spPr bwMode="auto">
          <a:xfrm>
            <a:off x="881253" y="3050090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軟體工程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42" name="Text Box 654"/>
          <p:cNvSpPr txBox="1">
            <a:spLocks noChangeArrowheads="1"/>
          </p:cNvSpPr>
          <p:nvPr/>
        </p:nvSpPr>
        <p:spPr bwMode="auto">
          <a:xfrm>
            <a:off x="3256625" y="3158102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物聯網系統與應用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56" name="Text Box 654"/>
          <p:cNvSpPr txBox="1">
            <a:spLocks noChangeArrowheads="1"/>
          </p:cNvSpPr>
          <p:nvPr/>
        </p:nvSpPr>
        <p:spPr bwMode="auto">
          <a:xfrm>
            <a:off x="5478658" y="2650059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雲端運算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sp>
        <p:nvSpPr>
          <p:cNvPr id="270" name="Text Box 654"/>
          <p:cNvSpPr txBox="1">
            <a:spLocks noChangeArrowheads="1"/>
          </p:cNvSpPr>
          <p:nvPr/>
        </p:nvSpPr>
        <p:spPr bwMode="auto">
          <a:xfrm>
            <a:off x="5487332" y="4031766"/>
            <a:ext cx="1368152" cy="21602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TW" altLang="en-US" sz="700" dirty="0" smtClean="0">
                <a:ea typeface="新細明體" charset="-120"/>
              </a:rPr>
              <a:t>電子商務創業管理  </a:t>
            </a:r>
            <a:r>
              <a:rPr lang="en-US" altLang="zh-TW" sz="700" dirty="0" smtClean="0">
                <a:ea typeface="新細明體" charset="-120"/>
              </a:rPr>
              <a:t>3</a:t>
            </a:r>
            <a:endParaRPr lang="en-US" altLang="zh-TW" sz="700" dirty="0">
              <a:ea typeface="新細明體" charset="-120"/>
            </a:endParaRPr>
          </a:p>
        </p:txBody>
      </p:sp>
      <p:cxnSp>
        <p:nvCxnSpPr>
          <p:cNvPr id="9" name="肘形接點 8"/>
          <p:cNvCxnSpPr>
            <a:stCxn id="56" idx="3"/>
          </p:cNvCxnSpPr>
          <p:nvPr/>
        </p:nvCxnSpPr>
        <p:spPr>
          <a:xfrm>
            <a:off x="2288704" y="1221322"/>
            <a:ext cx="864096" cy="17572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接點 10"/>
          <p:cNvCxnSpPr/>
          <p:nvPr/>
        </p:nvCxnSpPr>
        <p:spPr>
          <a:xfrm flipV="1">
            <a:off x="2282496" y="1391280"/>
            <a:ext cx="873792" cy="24987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5058988" y="1376919"/>
            <a:ext cx="4065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solidFill>
          <a:schemeClr val="accent1">
            <a:lumMod val="75000"/>
          </a:schemeClr>
        </a:solidFill>
        <a:ln w="3175">
          <a:solidFill>
            <a:schemeClr val="tx1"/>
          </a:solidFill>
          <a:miter lim="800000"/>
          <a:headEnd/>
          <a:tailEnd/>
        </a:ln>
      </a:spPr>
      <a:bodyPr anchor="ctr"/>
      <a:lstStyle>
        <a:defPPr>
          <a:defRPr sz="700" dirty="0" smtClean="0">
            <a:ea typeface="新細明體" pitchFamily="18" charset="-120"/>
            <a:cs typeface="Times New Roman" pitchFamily="18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259</Words>
  <Application>Microsoft Office PowerPoint</Application>
  <PresentationFormat>A4 紙張 (210x297 公釐)</PresentationFormat>
  <Paragraphs>120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Times New Roman</vt:lpstr>
      <vt:lpstr>預設簡報設計</vt:lpstr>
      <vt:lpstr>PowerPoint 簡報</vt:lpstr>
    </vt:vector>
  </TitlesOfParts>
  <Company>Tseng 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Robert</dc:creator>
  <cp:lastModifiedBy>Hewlett-Packard Company</cp:lastModifiedBy>
  <cp:revision>442</cp:revision>
  <cp:lastPrinted>2013-07-05T00:45:55Z</cp:lastPrinted>
  <dcterms:created xsi:type="dcterms:W3CDTF">2009-01-31T00:37:01Z</dcterms:created>
  <dcterms:modified xsi:type="dcterms:W3CDTF">2019-02-19T10:06:49Z</dcterms:modified>
</cp:coreProperties>
</file>