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797675" cy="987425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800" kern="1200">
        <a:solidFill>
          <a:schemeClr val="tx1"/>
        </a:solidFill>
        <a:latin typeface="Arial" charset="0"/>
        <a:ea typeface="標楷體" pitchFamily="65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800" kern="1200">
        <a:solidFill>
          <a:schemeClr val="tx1"/>
        </a:solidFill>
        <a:latin typeface="Arial" charset="0"/>
        <a:ea typeface="標楷體" pitchFamily="65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800" kern="1200">
        <a:solidFill>
          <a:schemeClr val="tx1"/>
        </a:solidFill>
        <a:latin typeface="Arial" charset="0"/>
        <a:ea typeface="標楷體" pitchFamily="65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800" kern="1200">
        <a:solidFill>
          <a:schemeClr val="tx1"/>
        </a:solidFill>
        <a:latin typeface="Arial" charset="0"/>
        <a:ea typeface="標楷體" pitchFamily="65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800" kern="1200">
        <a:solidFill>
          <a:schemeClr val="tx1"/>
        </a:solidFill>
        <a:latin typeface="Arial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sz="800" kern="1200">
        <a:solidFill>
          <a:schemeClr val="tx1"/>
        </a:solidFill>
        <a:latin typeface="Arial" charset="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sz="800" kern="1200">
        <a:solidFill>
          <a:schemeClr val="tx1"/>
        </a:solidFill>
        <a:latin typeface="Arial" charset="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sz="800" kern="1200">
        <a:solidFill>
          <a:schemeClr val="tx1"/>
        </a:solidFill>
        <a:latin typeface="Arial" charset="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sz="800" kern="1200">
        <a:solidFill>
          <a:schemeClr val="tx1"/>
        </a:solidFill>
        <a:latin typeface="Arial" charset="0"/>
        <a:ea typeface="標楷體" pitchFamily="65" charset="-12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6D34D"/>
    <a:srgbClr val="BBF52B"/>
    <a:srgbClr val="99FF66"/>
    <a:srgbClr val="A9E9A9"/>
    <a:srgbClr val="B6D6D8"/>
    <a:srgbClr val="DAE3E8"/>
    <a:srgbClr val="C5C5ED"/>
    <a:srgbClr val="CACAEE"/>
    <a:srgbClr val="929CE6"/>
    <a:srgbClr val="C39BE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577" autoAdjust="0"/>
    <p:restoredTop sz="99873" autoAdjust="0"/>
  </p:normalViewPr>
  <p:slideViewPr>
    <p:cSldViewPr>
      <p:cViewPr varScale="1">
        <p:scale>
          <a:sx n="105" d="100"/>
          <a:sy n="105" d="100"/>
        </p:scale>
        <p:origin x="-1560" y="-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52C6B-D26E-4017-86EF-4A0BAC2A7CF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EEDB6-C715-495F-86AF-D8237BE73E5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4AA3E-8DDF-4FD8-97CB-B780AA08426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87ADD-5590-48EE-BACC-5598DA492CD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405F3-B447-4B77-BF32-F1D6E9D073F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2D51E-D671-4146-BB3E-526B572E730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DEFBE-5CC4-42D2-A74E-CA1035C34CE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05640-E8C9-4A75-9B42-2818DF8B80A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8F55E-A951-4C7E-BEFD-5D25FC1DF91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CAF52-DE43-459B-86FF-CC0B3A1C08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A63B0-9EC3-412B-AD1D-6596A3E2DFB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+mn-ea"/>
              </a:defRPr>
            </a:lvl1pPr>
          </a:lstStyle>
          <a:p>
            <a:pPr>
              <a:defRPr/>
            </a:pPr>
            <a:fld id="{D0512D8E-7F76-443E-A6CF-C253E93DBF7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Rectangle 576"/>
          <p:cNvSpPr>
            <a:spLocks noChangeArrowheads="1"/>
          </p:cNvSpPr>
          <p:nvPr/>
        </p:nvSpPr>
        <p:spPr bwMode="auto">
          <a:xfrm>
            <a:off x="488504" y="4149080"/>
            <a:ext cx="9145016" cy="108012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zh-TW" altLang="en-US">
              <a:latin typeface="+mn-lt"/>
            </a:endParaRPr>
          </a:p>
        </p:txBody>
      </p:sp>
      <p:sp>
        <p:nvSpPr>
          <p:cNvPr id="127" name="Rectangle 574"/>
          <p:cNvSpPr>
            <a:spLocks noChangeArrowheads="1"/>
          </p:cNvSpPr>
          <p:nvPr/>
        </p:nvSpPr>
        <p:spPr bwMode="auto">
          <a:xfrm>
            <a:off x="488504" y="5229200"/>
            <a:ext cx="9147175" cy="1080120"/>
          </a:xfrm>
          <a:prstGeom prst="rect">
            <a:avLst/>
          </a:prstGeom>
          <a:solidFill>
            <a:schemeClr val="accent5">
              <a:lumMod val="2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 dirty="0">
              <a:latin typeface="+mn-lt"/>
            </a:endParaRPr>
          </a:p>
        </p:txBody>
      </p:sp>
      <p:sp>
        <p:nvSpPr>
          <p:cNvPr id="280" name="Rectangle 576"/>
          <p:cNvSpPr>
            <a:spLocks noChangeArrowheads="1"/>
          </p:cNvSpPr>
          <p:nvPr/>
        </p:nvSpPr>
        <p:spPr bwMode="auto">
          <a:xfrm>
            <a:off x="488504" y="1988840"/>
            <a:ext cx="9145016" cy="108012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zh-TW" altLang="en-US">
              <a:latin typeface="+mn-lt"/>
            </a:endParaRPr>
          </a:p>
        </p:txBody>
      </p:sp>
      <p:sp>
        <p:nvSpPr>
          <p:cNvPr id="2060" name="Rectangle 556"/>
          <p:cNvSpPr>
            <a:spLocks noChangeArrowheads="1"/>
          </p:cNvSpPr>
          <p:nvPr/>
        </p:nvSpPr>
        <p:spPr bwMode="auto">
          <a:xfrm>
            <a:off x="187325" y="404490"/>
            <a:ext cx="9661525" cy="59048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61" name="Rectangle 558"/>
          <p:cNvSpPr>
            <a:spLocks noChangeArrowheads="1"/>
          </p:cNvSpPr>
          <p:nvPr/>
        </p:nvSpPr>
        <p:spPr bwMode="auto">
          <a:xfrm>
            <a:off x="488504" y="404664"/>
            <a:ext cx="4536504" cy="2160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zh-TW" altLang="en-US" sz="1000" b="1" dirty="0">
                <a:ea typeface="新細明體" pitchFamily="18" charset="-120"/>
              </a:rPr>
              <a:t>第  一  學  年</a:t>
            </a:r>
          </a:p>
        </p:txBody>
      </p:sp>
      <p:sp>
        <p:nvSpPr>
          <p:cNvPr id="2062" name="Rectangle 557"/>
          <p:cNvSpPr>
            <a:spLocks noChangeArrowheads="1"/>
          </p:cNvSpPr>
          <p:nvPr/>
        </p:nvSpPr>
        <p:spPr bwMode="auto">
          <a:xfrm>
            <a:off x="57150" y="404664"/>
            <a:ext cx="285750" cy="590465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altLang="zh-TW" sz="600" b="1" dirty="0">
                <a:ea typeface="新細明體" pitchFamily="18" charset="-120"/>
              </a:rPr>
              <a:t>(</a:t>
            </a:r>
            <a:r>
              <a:rPr lang="en-US" altLang="zh-TW" sz="600" b="1" dirty="0" smtClean="0">
                <a:ea typeface="新細明體" pitchFamily="18" charset="-120"/>
              </a:rPr>
              <a:t>104)</a:t>
            </a:r>
            <a:endParaRPr lang="en-US" altLang="zh-TW" sz="600" b="1" dirty="0">
              <a:ea typeface="新細明體" pitchFamily="18" charset="-120"/>
            </a:endParaRPr>
          </a:p>
          <a:p>
            <a:r>
              <a:rPr lang="zh-TW" altLang="en-US" sz="1300" b="1" dirty="0" smtClean="0">
                <a:ea typeface="新細明體" pitchFamily="18" charset="-120"/>
              </a:rPr>
              <a:t>電</a:t>
            </a:r>
            <a:endParaRPr lang="en-US" altLang="zh-TW" sz="1300" b="1" dirty="0" smtClean="0">
              <a:ea typeface="新細明體" pitchFamily="18" charset="-120"/>
            </a:endParaRPr>
          </a:p>
          <a:p>
            <a:r>
              <a:rPr lang="zh-TW" altLang="en-US" sz="1300" b="1" dirty="0" smtClean="0">
                <a:ea typeface="新細明體" pitchFamily="18" charset="-120"/>
              </a:rPr>
              <a:t>子</a:t>
            </a:r>
            <a:endParaRPr lang="en-US" altLang="zh-TW" sz="1300" b="1" dirty="0" smtClean="0">
              <a:ea typeface="新細明體" pitchFamily="18" charset="-120"/>
            </a:endParaRPr>
          </a:p>
          <a:p>
            <a:r>
              <a:rPr lang="zh-TW" altLang="en-US" sz="1300" b="1" dirty="0" smtClean="0">
                <a:ea typeface="新細明體" pitchFamily="18" charset="-120"/>
              </a:rPr>
              <a:t>商</a:t>
            </a:r>
            <a:endParaRPr lang="en-US" altLang="zh-TW" sz="1300" b="1" dirty="0" smtClean="0">
              <a:ea typeface="新細明體" pitchFamily="18" charset="-120"/>
            </a:endParaRPr>
          </a:p>
          <a:p>
            <a:r>
              <a:rPr lang="zh-TW" altLang="en-US" sz="1300" b="1" dirty="0" smtClean="0">
                <a:ea typeface="新細明體" pitchFamily="18" charset="-120"/>
              </a:rPr>
              <a:t>務</a:t>
            </a:r>
            <a:endParaRPr lang="en-US" altLang="zh-TW" sz="1300" b="1" dirty="0" smtClean="0">
              <a:ea typeface="新細明體" pitchFamily="18" charset="-120"/>
            </a:endParaRPr>
          </a:p>
          <a:p>
            <a:r>
              <a:rPr lang="zh-TW" altLang="en-US" sz="1300" b="1" dirty="0" smtClean="0">
                <a:ea typeface="新細明體" pitchFamily="18" charset="-120"/>
              </a:rPr>
              <a:t>碩</a:t>
            </a:r>
            <a:endParaRPr lang="en-US" altLang="zh-TW" sz="1300" b="1" dirty="0" smtClean="0">
              <a:ea typeface="新細明體" pitchFamily="18" charset="-120"/>
            </a:endParaRPr>
          </a:p>
          <a:p>
            <a:r>
              <a:rPr lang="zh-TW" altLang="en-US" sz="1300" b="1" dirty="0" smtClean="0">
                <a:ea typeface="新細明體" pitchFamily="18" charset="-120"/>
              </a:rPr>
              <a:t>士</a:t>
            </a:r>
            <a:endParaRPr lang="en-US" altLang="zh-TW" sz="1300" b="1" dirty="0" smtClean="0">
              <a:ea typeface="新細明體" pitchFamily="18" charset="-120"/>
            </a:endParaRPr>
          </a:p>
          <a:p>
            <a:r>
              <a:rPr lang="zh-TW" altLang="en-US" sz="1300" b="1" dirty="0" smtClean="0">
                <a:ea typeface="新細明體" pitchFamily="18" charset="-120"/>
              </a:rPr>
              <a:t>班</a:t>
            </a:r>
            <a:endParaRPr lang="en-US" altLang="zh-TW" sz="1300" b="1" dirty="0" smtClean="0">
              <a:ea typeface="新細明體" pitchFamily="18" charset="-120"/>
            </a:endParaRPr>
          </a:p>
          <a:p>
            <a:endParaRPr lang="en-US" altLang="zh-TW" sz="1300" b="1" dirty="0">
              <a:ea typeface="新細明體" pitchFamily="18" charset="-120"/>
            </a:endParaRPr>
          </a:p>
          <a:p>
            <a:r>
              <a:rPr lang="zh-TW" altLang="en-US" sz="1300" b="1" dirty="0">
                <a:ea typeface="新細明體" pitchFamily="18" charset="-120"/>
              </a:rPr>
              <a:t>課</a:t>
            </a:r>
            <a:endParaRPr lang="en-US" altLang="zh-TW" sz="1300" b="1" dirty="0">
              <a:ea typeface="新細明體" pitchFamily="18" charset="-120"/>
            </a:endParaRPr>
          </a:p>
          <a:p>
            <a:r>
              <a:rPr lang="zh-TW" altLang="en-US" sz="1300" b="1" dirty="0">
                <a:ea typeface="新細明體" pitchFamily="18" charset="-120"/>
              </a:rPr>
              <a:t>程</a:t>
            </a:r>
            <a:endParaRPr lang="en-US" altLang="zh-TW" sz="1300" b="1" dirty="0">
              <a:ea typeface="新細明體" pitchFamily="18" charset="-120"/>
            </a:endParaRPr>
          </a:p>
          <a:p>
            <a:r>
              <a:rPr lang="zh-TW" altLang="en-US" sz="1300" b="1" dirty="0">
                <a:ea typeface="新細明體" pitchFamily="18" charset="-120"/>
              </a:rPr>
              <a:t>地</a:t>
            </a:r>
            <a:endParaRPr lang="en-US" altLang="zh-TW" sz="1300" b="1" dirty="0">
              <a:ea typeface="新細明體" pitchFamily="18" charset="-120"/>
            </a:endParaRPr>
          </a:p>
          <a:p>
            <a:r>
              <a:rPr lang="zh-TW" altLang="en-US" sz="1300" b="1" dirty="0" smtClean="0">
                <a:ea typeface="新細明體" pitchFamily="18" charset="-120"/>
              </a:rPr>
              <a:t>圖</a:t>
            </a:r>
            <a:endParaRPr lang="en-US" altLang="zh-TW" sz="1300" b="1" dirty="0">
              <a:ea typeface="新細明體" pitchFamily="18" charset="-120"/>
            </a:endParaRPr>
          </a:p>
        </p:txBody>
      </p:sp>
      <p:sp>
        <p:nvSpPr>
          <p:cNvPr id="2622" name="Rectangle 574"/>
          <p:cNvSpPr>
            <a:spLocks noChangeArrowheads="1"/>
          </p:cNvSpPr>
          <p:nvPr/>
        </p:nvSpPr>
        <p:spPr bwMode="auto">
          <a:xfrm>
            <a:off x="488504" y="3068960"/>
            <a:ext cx="9147175" cy="1080120"/>
          </a:xfrm>
          <a:prstGeom prst="rect">
            <a:avLst/>
          </a:prstGeom>
          <a:solidFill>
            <a:schemeClr val="accent5">
              <a:lumMod val="2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 dirty="0">
              <a:latin typeface="+mn-lt"/>
            </a:endParaRPr>
          </a:p>
        </p:txBody>
      </p:sp>
      <p:sp>
        <p:nvSpPr>
          <p:cNvPr id="2066" name="Rectangle 602"/>
          <p:cNvSpPr>
            <a:spLocks noChangeArrowheads="1"/>
          </p:cNvSpPr>
          <p:nvPr/>
        </p:nvSpPr>
        <p:spPr bwMode="auto">
          <a:xfrm>
            <a:off x="488950" y="620390"/>
            <a:ext cx="2303810" cy="14287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ea typeface="新細明體" pitchFamily="18" charset="-120"/>
              </a:rPr>
              <a:t>上  學  期</a:t>
            </a:r>
            <a:endParaRPr lang="zh-TW" altLang="en-US"/>
          </a:p>
        </p:txBody>
      </p:sp>
      <p:sp>
        <p:nvSpPr>
          <p:cNvPr id="2068" name="Rectangle 604"/>
          <p:cNvSpPr>
            <a:spLocks noChangeArrowheads="1"/>
          </p:cNvSpPr>
          <p:nvPr/>
        </p:nvSpPr>
        <p:spPr bwMode="auto">
          <a:xfrm>
            <a:off x="485774" y="763265"/>
            <a:ext cx="2306985" cy="14287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zh-TW" altLang="en-US" sz="700" dirty="0">
                <a:ea typeface="新細明體" pitchFamily="18" charset="-120"/>
              </a:rPr>
              <a:t>必修學分      </a:t>
            </a:r>
            <a:r>
              <a:rPr lang="zh-TW" altLang="en-US" sz="700" dirty="0" smtClean="0">
                <a:ea typeface="新細明體" pitchFamily="18" charset="-120"/>
              </a:rPr>
              <a:t>            </a:t>
            </a:r>
            <a:r>
              <a:rPr lang="zh-TW" altLang="en-US" sz="700" dirty="0">
                <a:ea typeface="新細明體" pitchFamily="18" charset="-120"/>
              </a:rPr>
              <a:t>必修時數</a:t>
            </a:r>
          </a:p>
        </p:txBody>
      </p:sp>
      <p:sp>
        <p:nvSpPr>
          <p:cNvPr id="2069" name="Rectangle 605"/>
          <p:cNvSpPr>
            <a:spLocks noChangeArrowheads="1"/>
          </p:cNvSpPr>
          <p:nvPr/>
        </p:nvSpPr>
        <p:spPr bwMode="auto">
          <a:xfrm>
            <a:off x="342900" y="404664"/>
            <a:ext cx="145604" cy="648072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 anchorCtr="1"/>
          <a:lstStyle/>
          <a:p>
            <a:pPr>
              <a:defRPr/>
            </a:pPr>
            <a:endParaRPr lang="en-US" altLang="zh-TW" dirty="0">
              <a:latin typeface="+mn-ea"/>
              <a:ea typeface="+mn-ea"/>
            </a:endParaRPr>
          </a:p>
          <a:p>
            <a:pPr>
              <a:defRPr/>
            </a:pPr>
            <a:r>
              <a:rPr lang="zh-TW" altLang="en-US" dirty="0">
                <a:latin typeface="+mn-ea"/>
                <a:ea typeface="+mn-ea"/>
              </a:rPr>
              <a:t>課</a:t>
            </a:r>
            <a:endParaRPr lang="en-US" altLang="zh-TW" dirty="0">
              <a:latin typeface="+mn-ea"/>
              <a:ea typeface="+mn-ea"/>
            </a:endParaRPr>
          </a:p>
          <a:p>
            <a:pPr>
              <a:defRPr/>
            </a:pPr>
            <a:r>
              <a:rPr lang="zh-TW" altLang="en-US" dirty="0">
                <a:latin typeface="+mn-ea"/>
                <a:ea typeface="+mn-ea"/>
              </a:rPr>
              <a:t>程</a:t>
            </a:r>
            <a:endParaRPr lang="en-US" altLang="zh-TW" dirty="0">
              <a:latin typeface="+mn-ea"/>
              <a:ea typeface="+mn-ea"/>
            </a:endParaRPr>
          </a:p>
          <a:p>
            <a:pPr>
              <a:defRPr/>
            </a:pPr>
            <a:r>
              <a:rPr lang="zh-TW" altLang="en-US" dirty="0">
                <a:latin typeface="+mn-ea"/>
                <a:ea typeface="+mn-ea"/>
              </a:rPr>
              <a:t>領</a:t>
            </a:r>
            <a:endParaRPr lang="en-US" altLang="zh-TW" dirty="0">
              <a:latin typeface="+mn-ea"/>
              <a:ea typeface="+mn-ea"/>
            </a:endParaRPr>
          </a:p>
          <a:p>
            <a:pPr>
              <a:defRPr/>
            </a:pPr>
            <a:r>
              <a:rPr lang="zh-TW" altLang="en-US" dirty="0">
                <a:latin typeface="+mn-ea"/>
                <a:ea typeface="+mn-ea"/>
              </a:rPr>
              <a:t>域</a:t>
            </a:r>
            <a:endParaRPr lang="en-US" altLang="zh-TW" dirty="0">
              <a:latin typeface="+mn-ea"/>
              <a:ea typeface="+mn-ea"/>
            </a:endParaRPr>
          </a:p>
          <a:p>
            <a:pPr>
              <a:defRPr/>
            </a:pPr>
            <a:endParaRPr lang="en-US" altLang="zh-TW" dirty="0">
              <a:latin typeface="+mn-ea"/>
              <a:ea typeface="+mn-ea"/>
            </a:endParaRPr>
          </a:p>
        </p:txBody>
      </p:sp>
      <p:sp>
        <p:nvSpPr>
          <p:cNvPr id="2666" name="Rectangle 618"/>
          <p:cNvSpPr>
            <a:spLocks noChangeArrowheads="1"/>
          </p:cNvSpPr>
          <p:nvPr/>
        </p:nvSpPr>
        <p:spPr bwMode="auto">
          <a:xfrm>
            <a:off x="344488" y="1988840"/>
            <a:ext cx="144016" cy="108012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anchor="ctr" anchorCtr="1"/>
          <a:lstStyle/>
          <a:p>
            <a:pPr>
              <a:defRPr/>
            </a:pPr>
            <a:r>
              <a:rPr lang="zh-TW" altLang="en-US" dirty="0" smtClean="0">
                <a:latin typeface="+mn-lt"/>
                <a:ea typeface="+mn-ea"/>
              </a:rPr>
              <a:t>研</a:t>
            </a:r>
            <a:endParaRPr lang="en-US" altLang="zh-TW" dirty="0" smtClean="0">
              <a:latin typeface="+mn-lt"/>
              <a:ea typeface="+mn-ea"/>
            </a:endParaRPr>
          </a:p>
          <a:p>
            <a:pPr>
              <a:defRPr/>
            </a:pPr>
            <a:r>
              <a:rPr lang="zh-TW" altLang="en-US" dirty="0" smtClean="0">
                <a:latin typeface="+mn-lt"/>
                <a:ea typeface="+mn-ea"/>
              </a:rPr>
              <a:t>究</a:t>
            </a:r>
            <a:endParaRPr lang="en-US" altLang="zh-TW" dirty="0" smtClean="0">
              <a:latin typeface="+mn-lt"/>
              <a:ea typeface="+mn-ea"/>
            </a:endParaRPr>
          </a:p>
          <a:p>
            <a:pPr>
              <a:defRPr/>
            </a:pPr>
            <a:r>
              <a:rPr lang="zh-TW" altLang="en-US" dirty="0" smtClean="0">
                <a:latin typeface="+mn-lt"/>
                <a:ea typeface="+mn-ea"/>
              </a:rPr>
              <a:t>基</a:t>
            </a:r>
            <a:endParaRPr lang="en-US" altLang="zh-TW" dirty="0" smtClean="0">
              <a:latin typeface="+mn-lt"/>
              <a:ea typeface="+mn-ea"/>
            </a:endParaRPr>
          </a:p>
          <a:p>
            <a:pPr>
              <a:defRPr/>
            </a:pPr>
            <a:r>
              <a:rPr lang="zh-TW" altLang="en-US" dirty="0" smtClean="0">
                <a:latin typeface="+mn-lt"/>
                <a:ea typeface="+mn-ea"/>
              </a:rPr>
              <a:t>礎</a:t>
            </a:r>
            <a:endParaRPr lang="en-US" altLang="zh-TW" dirty="0" smtClean="0">
              <a:latin typeface="+mn-lt"/>
              <a:ea typeface="+mn-ea"/>
            </a:endParaRPr>
          </a:p>
        </p:txBody>
      </p:sp>
      <p:sp>
        <p:nvSpPr>
          <p:cNvPr id="63" name="Text Box 374"/>
          <p:cNvSpPr txBox="1">
            <a:spLocks noChangeArrowheads="1"/>
          </p:cNvSpPr>
          <p:nvPr/>
        </p:nvSpPr>
        <p:spPr bwMode="auto">
          <a:xfrm>
            <a:off x="-914828" y="6165428"/>
            <a:ext cx="99738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000" dirty="0" err="1">
                <a:latin typeface="Times New Roman" pitchFamily="18" charset="0"/>
                <a:ea typeface="新細明體" pitchFamily="18" charset="-120"/>
              </a:rPr>
              <a:t>Ver</a:t>
            </a:r>
            <a:r>
              <a:rPr lang="en-US" altLang="zh-TW" sz="1000" dirty="0">
                <a:latin typeface="Times New Roman" pitchFamily="18" charset="0"/>
                <a:ea typeface="新細明體" pitchFamily="18" charset="-120"/>
              </a:rPr>
              <a:t>:  </a:t>
            </a:r>
            <a:r>
              <a:rPr lang="en-US" altLang="zh-TW" sz="1000" dirty="0" smtClean="0">
                <a:latin typeface="Times New Roman" pitchFamily="18" charset="0"/>
                <a:ea typeface="新細明體" pitchFamily="18" charset="-120"/>
              </a:rPr>
              <a:t>104/09/10</a:t>
            </a:r>
          </a:p>
        </p:txBody>
      </p:sp>
      <p:sp>
        <p:nvSpPr>
          <p:cNvPr id="77" name="Rectangle 617"/>
          <p:cNvSpPr>
            <a:spLocks noChangeArrowheads="1"/>
          </p:cNvSpPr>
          <p:nvPr/>
        </p:nvSpPr>
        <p:spPr bwMode="auto">
          <a:xfrm>
            <a:off x="344488" y="3068960"/>
            <a:ext cx="144016" cy="1080120"/>
          </a:xfrm>
          <a:prstGeom prst="rect">
            <a:avLst/>
          </a:prstGeom>
          <a:solidFill>
            <a:schemeClr val="accent5">
              <a:lumMod val="2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 anchorCtr="1"/>
          <a:lstStyle/>
          <a:p>
            <a:pPr>
              <a:defRPr/>
            </a:pPr>
            <a:endParaRPr lang="en-US" altLang="zh-TW" dirty="0" smtClean="0">
              <a:solidFill>
                <a:schemeClr val="bg1"/>
              </a:solidFill>
              <a:latin typeface="+mn-lt"/>
              <a:ea typeface="+mn-ea"/>
            </a:endParaRPr>
          </a:p>
          <a:p>
            <a:pPr>
              <a:defRPr/>
            </a:pPr>
            <a:r>
              <a:rPr lang="zh-TW" altLang="en-US" dirty="0" smtClean="0">
                <a:solidFill>
                  <a:schemeClr val="bg1"/>
                </a:solidFill>
                <a:latin typeface="+mn-lt"/>
                <a:ea typeface="+mn-ea"/>
              </a:rPr>
              <a:t>資</a:t>
            </a:r>
            <a:endParaRPr lang="en-US" altLang="zh-TW" dirty="0" smtClean="0">
              <a:solidFill>
                <a:schemeClr val="bg1"/>
              </a:solidFill>
              <a:latin typeface="+mn-lt"/>
              <a:ea typeface="+mn-ea"/>
            </a:endParaRPr>
          </a:p>
          <a:p>
            <a:pPr>
              <a:defRPr/>
            </a:pPr>
            <a:r>
              <a:rPr lang="zh-TW" altLang="en-US" dirty="0" smtClean="0">
                <a:solidFill>
                  <a:schemeClr val="bg1"/>
                </a:solidFill>
                <a:latin typeface="+mn-lt"/>
                <a:ea typeface="+mn-ea"/>
              </a:rPr>
              <a:t>訊</a:t>
            </a:r>
            <a:endParaRPr lang="en-US" altLang="zh-TW" dirty="0" smtClean="0">
              <a:solidFill>
                <a:schemeClr val="bg1"/>
              </a:solidFill>
              <a:latin typeface="+mn-lt"/>
              <a:ea typeface="+mn-ea"/>
            </a:endParaRPr>
          </a:p>
          <a:p>
            <a:pPr>
              <a:defRPr/>
            </a:pPr>
            <a:r>
              <a:rPr lang="zh-TW" altLang="en-US" dirty="0" smtClean="0">
                <a:solidFill>
                  <a:schemeClr val="bg1"/>
                </a:solidFill>
                <a:latin typeface="+mn-lt"/>
                <a:ea typeface="+mn-ea"/>
              </a:rPr>
              <a:t>技</a:t>
            </a:r>
            <a:endParaRPr lang="en-US" altLang="zh-TW" dirty="0" smtClean="0">
              <a:solidFill>
                <a:schemeClr val="bg1"/>
              </a:solidFill>
              <a:latin typeface="+mn-lt"/>
              <a:ea typeface="+mn-ea"/>
            </a:endParaRPr>
          </a:p>
          <a:p>
            <a:pPr>
              <a:defRPr/>
            </a:pPr>
            <a:r>
              <a:rPr lang="zh-TW" altLang="en-US" dirty="0" smtClean="0">
                <a:solidFill>
                  <a:schemeClr val="bg1"/>
                </a:solidFill>
                <a:latin typeface="+mn-lt"/>
                <a:ea typeface="+mn-ea"/>
              </a:rPr>
              <a:t>術</a:t>
            </a:r>
          </a:p>
        </p:txBody>
      </p:sp>
      <p:sp>
        <p:nvSpPr>
          <p:cNvPr id="2100" name="Rectangle 602"/>
          <p:cNvSpPr>
            <a:spLocks noChangeArrowheads="1"/>
          </p:cNvSpPr>
          <p:nvPr/>
        </p:nvSpPr>
        <p:spPr bwMode="auto">
          <a:xfrm>
            <a:off x="2792760" y="620390"/>
            <a:ext cx="2232248" cy="144314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dirty="0" smtClean="0">
                <a:ea typeface="新細明體" pitchFamily="18" charset="-120"/>
              </a:rPr>
              <a:t>下  </a:t>
            </a:r>
            <a:r>
              <a:rPr lang="zh-TW" altLang="en-US" dirty="0">
                <a:ea typeface="新細明體" pitchFamily="18" charset="-120"/>
              </a:rPr>
              <a:t>學  期</a:t>
            </a:r>
            <a:endParaRPr lang="zh-TW" altLang="en-US" dirty="0"/>
          </a:p>
        </p:txBody>
      </p:sp>
      <p:sp>
        <p:nvSpPr>
          <p:cNvPr id="2102" name="Rectangle 604"/>
          <p:cNvSpPr>
            <a:spLocks noChangeArrowheads="1"/>
          </p:cNvSpPr>
          <p:nvPr/>
        </p:nvSpPr>
        <p:spPr bwMode="auto">
          <a:xfrm>
            <a:off x="2792760" y="763265"/>
            <a:ext cx="2232248" cy="14287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zh-TW" altLang="en-US" sz="700" dirty="0">
                <a:ea typeface="新細明體" pitchFamily="18" charset="-120"/>
              </a:rPr>
              <a:t>必修學分    </a:t>
            </a:r>
            <a:r>
              <a:rPr lang="zh-TW" altLang="en-US" sz="700" dirty="0" smtClean="0">
                <a:ea typeface="新細明體" pitchFamily="18" charset="-120"/>
              </a:rPr>
              <a:t>              </a:t>
            </a:r>
            <a:r>
              <a:rPr lang="zh-TW" altLang="en-US" sz="700" dirty="0">
                <a:ea typeface="新細明體" pitchFamily="18" charset="-120"/>
              </a:rPr>
              <a:t>必修時數</a:t>
            </a:r>
          </a:p>
        </p:txBody>
      </p:sp>
      <p:sp>
        <p:nvSpPr>
          <p:cNvPr id="2108" name="Rectangle 604"/>
          <p:cNvSpPr>
            <a:spLocks noChangeArrowheads="1"/>
          </p:cNvSpPr>
          <p:nvPr/>
        </p:nvSpPr>
        <p:spPr bwMode="auto">
          <a:xfrm>
            <a:off x="5025008" y="763265"/>
            <a:ext cx="2304255" cy="14545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zh-TW" altLang="en-US" sz="700" dirty="0">
                <a:ea typeface="新細明體" pitchFamily="18" charset="-120"/>
              </a:rPr>
              <a:t>必修學分   </a:t>
            </a:r>
            <a:r>
              <a:rPr lang="zh-TW" altLang="en-US" sz="700" dirty="0" smtClean="0">
                <a:ea typeface="新細明體" pitchFamily="18" charset="-120"/>
              </a:rPr>
              <a:t>               </a:t>
            </a:r>
            <a:r>
              <a:rPr lang="zh-TW" altLang="en-US" sz="700" dirty="0">
                <a:ea typeface="新細明體" pitchFamily="18" charset="-120"/>
              </a:rPr>
              <a:t>必修時數</a:t>
            </a:r>
          </a:p>
        </p:txBody>
      </p:sp>
      <p:sp>
        <p:nvSpPr>
          <p:cNvPr id="2114" name="Rectangle 604"/>
          <p:cNvSpPr>
            <a:spLocks noChangeArrowheads="1"/>
          </p:cNvSpPr>
          <p:nvPr/>
        </p:nvSpPr>
        <p:spPr bwMode="auto">
          <a:xfrm>
            <a:off x="7329264" y="763265"/>
            <a:ext cx="2304255" cy="14545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zh-TW" altLang="en-US" sz="700" dirty="0">
                <a:ea typeface="新細明體" pitchFamily="18" charset="-120"/>
              </a:rPr>
              <a:t>必修學分     </a:t>
            </a:r>
            <a:r>
              <a:rPr lang="zh-TW" altLang="en-US" sz="700" dirty="0" smtClean="0">
                <a:ea typeface="新細明體" pitchFamily="18" charset="-120"/>
              </a:rPr>
              <a:t>             </a:t>
            </a:r>
            <a:r>
              <a:rPr lang="zh-TW" altLang="en-US" sz="700" dirty="0">
                <a:ea typeface="新細明體" pitchFamily="18" charset="-120"/>
              </a:rPr>
              <a:t>必修時數</a:t>
            </a:r>
          </a:p>
        </p:txBody>
      </p:sp>
      <p:sp>
        <p:nvSpPr>
          <p:cNvPr id="2119" name="Rectangle 558"/>
          <p:cNvSpPr>
            <a:spLocks noChangeArrowheads="1"/>
          </p:cNvSpPr>
          <p:nvPr/>
        </p:nvSpPr>
        <p:spPr bwMode="auto">
          <a:xfrm>
            <a:off x="5025008" y="404664"/>
            <a:ext cx="4608511" cy="2160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zh-TW" altLang="en-US" sz="1000" b="1" dirty="0">
                <a:ea typeface="新細明體" pitchFamily="18" charset="-120"/>
              </a:rPr>
              <a:t>第  </a:t>
            </a:r>
            <a:r>
              <a:rPr lang="zh-TW" altLang="en-US" sz="1000" b="1" dirty="0" smtClean="0">
                <a:ea typeface="新細明體" pitchFamily="18" charset="-120"/>
              </a:rPr>
              <a:t>二  </a:t>
            </a:r>
            <a:r>
              <a:rPr lang="zh-TW" altLang="en-US" sz="1000" b="1" dirty="0">
                <a:ea typeface="新細明體" pitchFamily="18" charset="-120"/>
              </a:rPr>
              <a:t>學  年</a:t>
            </a:r>
          </a:p>
        </p:txBody>
      </p:sp>
      <p:sp>
        <p:nvSpPr>
          <p:cNvPr id="424" name="Rectangle 605"/>
          <p:cNvSpPr>
            <a:spLocks noChangeArrowheads="1"/>
          </p:cNvSpPr>
          <p:nvPr/>
        </p:nvSpPr>
        <p:spPr bwMode="auto">
          <a:xfrm>
            <a:off x="9633520" y="404490"/>
            <a:ext cx="215330" cy="648246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 anchorCtr="1"/>
          <a:lstStyle/>
          <a:p>
            <a:pPr>
              <a:defRPr/>
            </a:pPr>
            <a:endParaRPr lang="en-US" altLang="zh-TW" dirty="0">
              <a:latin typeface="+mn-ea"/>
              <a:ea typeface="+mn-ea"/>
            </a:endParaRPr>
          </a:p>
          <a:p>
            <a:pPr>
              <a:defRPr/>
            </a:pPr>
            <a:r>
              <a:rPr lang="zh-TW" altLang="en-US" dirty="0">
                <a:latin typeface="+mn-ea"/>
                <a:ea typeface="+mn-ea"/>
              </a:rPr>
              <a:t>培</a:t>
            </a:r>
            <a:endParaRPr lang="en-US" altLang="zh-TW" dirty="0">
              <a:latin typeface="+mn-ea"/>
              <a:ea typeface="+mn-ea"/>
            </a:endParaRPr>
          </a:p>
          <a:p>
            <a:pPr>
              <a:defRPr/>
            </a:pPr>
            <a:r>
              <a:rPr lang="zh-TW" altLang="en-US" dirty="0">
                <a:latin typeface="+mn-ea"/>
                <a:ea typeface="+mn-ea"/>
              </a:rPr>
              <a:t>育</a:t>
            </a:r>
            <a:endParaRPr lang="en-US" altLang="zh-TW" dirty="0">
              <a:latin typeface="+mn-ea"/>
              <a:ea typeface="+mn-ea"/>
            </a:endParaRPr>
          </a:p>
          <a:p>
            <a:pPr>
              <a:defRPr/>
            </a:pPr>
            <a:r>
              <a:rPr lang="zh-TW" altLang="en-US" dirty="0">
                <a:latin typeface="+mn-ea"/>
                <a:ea typeface="+mn-ea"/>
              </a:rPr>
              <a:t>目</a:t>
            </a:r>
            <a:endParaRPr lang="en-US" altLang="zh-TW" dirty="0">
              <a:latin typeface="+mn-ea"/>
              <a:ea typeface="+mn-ea"/>
            </a:endParaRPr>
          </a:p>
          <a:p>
            <a:pPr>
              <a:defRPr/>
            </a:pPr>
            <a:r>
              <a:rPr lang="zh-TW" altLang="en-US" dirty="0">
                <a:latin typeface="+mn-ea"/>
                <a:ea typeface="+mn-ea"/>
              </a:rPr>
              <a:t>標</a:t>
            </a:r>
          </a:p>
          <a:p>
            <a:pPr>
              <a:defRPr/>
            </a:pPr>
            <a:endParaRPr lang="zh-TW" altLang="en-US" dirty="0">
              <a:latin typeface="+mn-ea"/>
              <a:ea typeface="+mn-ea"/>
            </a:endParaRPr>
          </a:p>
        </p:txBody>
      </p:sp>
      <p:sp>
        <p:nvSpPr>
          <p:cNvPr id="443" name="Rectangle 617"/>
          <p:cNvSpPr>
            <a:spLocks noChangeArrowheads="1"/>
          </p:cNvSpPr>
          <p:nvPr/>
        </p:nvSpPr>
        <p:spPr bwMode="auto">
          <a:xfrm>
            <a:off x="9633520" y="1988840"/>
            <a:ext cx="215900" cy="432048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 anchorCtr="1"/>
          <a:lstStyle/>
          <a:p>
            <a:pPr>
              <a:defRPr/>
            </a:pPr>
            <a:r>
              <a:rPr lang="zh-TW" altLang="en-US" sz="700" dirty="0" smtClean="0">
                <a:latin typeface="+mn-lt"/>
                <a:ea typeface="+mn-ea"/>
              </a:rPr>
              <a:t>電</a:t>
            </a:r>
            <a:endParaRPr lang="en-US" altLang="zh-TW" sz="700" dirty="0" smtClean="0">
              <a:latin typeface="+mn-lt"/>
              <a:ea typeface="+mn-ea"/>
            </a:endParaRPr>
          </a:p>
          <a:p>
            <a:pPr>
              <a:defRPr/>
            </a:pPr>
            <a:endParaRPr lang="en-US" altLang="zh-TW" sz="700" dirty="0" smtClean="0">
              <a:latin typeface="+mn-lt"/>
              <a:ea typeface="+mn-ea"/>
            </a:endParaRPr>
          </a:p>
          <a:p>
            <a:pPr>
              <a:defRPr/>
            </a:pPr>
            <a:r>
              <a:rPr lang="zh-TW" altLang="en-US" sz="700" dirty="0" smtClean="0">
                <a:latin typeface="+mn-lt"/>
                <a:ea typeface="+mn-ea"/>
              </a:rPr>
              <a:t>子</a:t>
            </a:r>
            <a:endParaRPr lang="en-US" altLang="zh-TW" sz="700" dirty="0" smtClean="0">
              <a:latin typeface="+mn-lt"/>
              <a:ea typeface="+mn-ea"/>
            </a:endParaRPr>
          </a:p>
          <a:p>
            <a:pPr>
              <a:defRPr/>
            </a:pPr>
            <a:endParaRPr lang="en-US" altLang="zh-TW" sz="700" dirty="0" smtClean="0">
              <a:latin typeface="+mn-lt"/>
              <a:ea typeface="+mn-ea"/>
            </a:endParaRPr>
          </a:p>
          <a:p>
            <a:pPr>
              <a:defRPr/>
            </a:pPr>
            <a:r>
              <a:rPr lang="zh-TW" altLang="en-US" sz="700" dirty="0" smtClean="0">
                <a:latin typeface="+mn-lt"/>
                <a:ea typeface="+mn-ea"/>
              </a:rPr>
              <a:t>商</a:t>
            </a:r>
            <a:endParaRPr lang="en-US" altLang="zh-TW" sz="700" dirty="0" smtClean="0">
              <a:latin typeface="+mn-lt"/>
              <a:ea typeface="+mn-ea"/>
            </a:endParaRPr>
          </a:p>
          <a:p>
            <a:pPr>
              <a:defRPr/>
            </a:pPr>
            <a:endParaRPr lang="en-US" altLang="zh-TW" sz="700" dirty="0" smtClean="0">
              <a:latin typeface="+mn-lt"/>
              <a:ea typeface="+mn-ea"/>
            </a:endParaRPr>
          </a:p>
          <a:p>
            <a:pPr>
              <a:defRPr/>
            </a:pPr>
            <a:r>
              <a:rPr lang="zh-TW" altLang="en-US" sz="700" dirty="0" smtClean="0">
                <a:latin typeface="+mn-lt"/>
                <a:ea typeface="+mn-ea"/>
              </a:rPr>
              <a:t>務</a:t>
            </a:r>
            <a:endParaRPr lang="en-US" altLang="zh-TW" sz="700" dirty="0" smtClean="0">
              <a:latin typeface="+mn-lt"/>
              <a:ea typeface="+mn-ea"/>
            </a:endParaRPr>
          </a:p>
          <a:p>
            <a:pPr>
              <a:defRPr/>
            </a:pPr>
            <a:endParaRPr lang="en-US" altLang="zh-TW" sz="700" dirty="0" smtClean="0">
              <a:latin typeface="+mn-lt"/>
              <a:ea typeface="+mn-ea"/>
            </a:endParaRPr>
          </a:p>
          <a:p>
            <a:pPr>
              <a:defRPr/>
            </a:pPr>
            <a:r>
              <a:rPr lang="zh-TW" altLang="en-US" sz="700" dirty="0" smtClean="0">
                <a:latin typeface="+mn-lt"/>
                <a:ea typeface="+mn-ea"/>
              </a:rPr>
              <a:t>專</a:t>
            </a:r>
            <a:endParaRPr lang="en-US" altLang="zh-TW" sz="700" dirty="0" smtClean="0">
              <a:latin typeface="+mn-lt"/>
              <a:ea typeface="+mn-ea"/>
            </a:endParaRPr>
          </a:p>
          <a:p>
            <a:pPr>
              <a:defRPr/>
            </a:pPr>
            <a:endParaRPr lang="en-US" altLang="zh-TW" sz="700" dirty="0" smtClean="0">
              <a:latin typeface="+mn-lt"/>
              <a:ea typeface="+mn-ea"/>
            </a:endParaRPr>
          </a:p>
          <a:p>
            <a:pPr>
              <a:defRPr/>
            </a:pPr>
            <a:r>
              <a:rPr lang="zh-TW" altLang="en-US" sz="700" dirty="0" smtClean="0">
                <a:latin typeface="+mn-lt"/>
                <a:ea typeface="+mn-ea"/>
              </a:rPr>
              <a:t>業</a:t>
            </a:r>
            <a:endParaRPr lang="en-US" altLang="zh-TW" sz="700" dirty="0" smtClean="0">
              <a:latin typeface="+mn-lt"/>
              <a:ea typeface="+mn-ea"/>
            </a:endParaRPr>
          </a:p>
          <a:p>
            <a:pPr>
              <a:defRPr/>
            </a:pPr>
            <a:endParaRPr lang="en-US" altLang="zh-TW" sz="700" dirty="0" smtClean="0">
              <a:latin typeface="+mn-lt"/>
              <a:ea typeface="+mn-ea"/>
            </a:endParaRPr>
          </a:p>
          <a:p>
            <a:pPr>
              <a:defRPr/>
            </a:pPr>
            <a:r>
              <a:rPr lang="zh-TW" altLang="en-US" sz="700" dirty="0" smtClean="0">
                <a:latin typeface="+mn-lt"/>
                <a:ea typeface="+mn-ea"/>
              </a:rPr>
              <a:t>研</a:t>
            </a:r>
            <a:endParaRPr lang="en-US" altLang="zh-TW" sz="700" dirty="0" smtClean="0">
              <a:latin typeface="+mn-lt"/>
              <a:ea typeface="+mn-ea"/>
            </a:endParaRPr>
          </a:p>
          <a:p>
            <a:pPr>
              <a:defRPr/>
            </a:pPr>
            <a:endParaRPr lang="en-US" altLang="zh-TW" sz="700" dirty="0" smtClean="0">
              <a:latin typeface="+mn-lt"/>
              <a:ea typeface="+mn-ea"/>
            </a:endParaRPr>
          </a:p>
          <a:p>
            <a:pPr>
              <a:defRPr/>
            </a:pPr>
            <a:r>
              <a:rPr lang="zh-TW" altLang="en-US" sz="700" dirty="0" smtClean="0">
                <a:latin typeface="+mn-lt"/>
                <a:ea typeface="+mn-ea"/>
              </a:rPr>
              <a:t>究</a:t>
            </a:r>
            <a:endParaRPr lang="en-US" altLang="zh-TW" sz="700" dirty="0" smtClean="0">
              <a:latin typeface="+mn-lt"/>
              <a:ea typeface="+mn-ea"/>
            </a:endParaRPr>
          </a:p>
          <a:p>
            <a:pPr>
              <a:defRPr/>
            </a:pPr>
            <a:endParaRPr lang="en-US" altLang="zh-TW" sz="700" dirty="0" smtClean="0">
              <a:latin typeface="+mn-lt"/>
              <a:ea typeface="+mn-ea"/>
            </a:endParaRPr>
          </a:p>
          <a:p>
            <a:pPr>
              <a:defRPr/>
            </a:pPr>
            <a:r>
              <a:rPr lang="zh-TW" altLang="en-US" sz="700" dirty="0" smtClean="0">
                <a:latin typeface="+mn-lt"/>
                <a:ea typeface="+mn-ea"/>
              </a:rPr>
              <a:t>人</a:t>
            </a:r>
            <a:endParaRPr lang="en-US" altLang="zh-TW" sz="700" dirty="0" smtClean="0">
              <a:latin typeface="+mn-lt"/>
              <a:ea typeface="+mn-ea"/>
            </a:endParaRPr>
          </a:p>
          <a:p>
            <a:pPr>
              <a:defRPr/>
            </a:pPr>
            <a:endParaRPr lang="en-US" altLang="zh-TW" sz="700" dirty="0" smtClean="0">
              <a:latin typeface="+mn-lt"/>
              <a:ea typeface="+mn-ea"/>
            </a:endParaRPr>
          </a:p>
          <a:p>
            <a:pPr>
              <a:defRPr/>
            </a:pPr>
            <a:r>
              <a:rPr lang="zh-TW" altLang="en-US" sz="700" dirty="0" smtClean="0">
                <a:latin typeface="+mn-lt"/>
                <a:ea typeface="+mn-ea"/>
              </a:rPr>
              <a:t>才</a:t>
            </a:r>
            <a:endParaRPr lang="zh-TW" altLang="en-US" sz="700" dirty="0">
              <a:latin typeface="+mn-lt"/>
              <a:ea typeface="+mn-ea"/>
            </a:endParaRPr>
          </a:p>
        </p:txBody>
      </p:sp>
      <p:sp>
        <p:nvSpPr>
          <p:cNvPr id="206" name="Text Box 663"/>
          <p:cNvSpPr txBox="1">
            <a:spLocks noChangeArrowheads="1"/>
          </p:cNvSpPr>
          <p:nvPr/>
        </p:nvSpPr>
        <p:spPr bwMode="auto">
          <a:xfrm>
            <a:off x="4738167" y="6453460"/>
            <a:ext cx="792162" cy="215900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zh-TW" altLang="en-US" sz="700" dirty="0">
                <a:latin typeface="+mn-ea"/>
                <a:ea typeface="+mn-ea"/>
                <a:cs typeface="Times New Roman" pitchFamily="18" charset="0"/>
              </a:rPr>
              <a:t>專業必修</a:t>
            </a:r>
          </a:p>
        </p:txBody>
      </p:sp>
      <p:sp>
        <p:nvSpPr>
          <p:cNvPr id="207" name="Rectangle 664"/>
          <p:cNvSpPr>
            <a:spLocks noChangeArrowheads="1"/>
          </p:cNvSpPr>
          <p:nvPr/>
        </p:nvSpPr>
        <p:spPr bwMode="auto">
          <a:xfrm>
            <a:off x="4522267" y="6453460"/>
            <a:ext cx="144462" cy="215900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zh-TW" altLang="en-US" sz="700" dirty="0">
              <a:latin typeface="+mn-ea"/>
              <a:ea typeface="+mn-ea"/>
              <a:cs typeface="Times New Roman" pitchFamily="18" charset="0"/>
            </a:endParaRPr>
          </a:p>
        </p:txBody>
      </p:sp>
      <p:sp>
        <p:nvSpPr>
          <p:cNvPr id="209" name="Text Box 665"/>
          <p:cNvSpPr txBox="1">
            <a:spLocks noChangeArrowheads="1"/>
          </p:cNvSpPr>
          <p:nvPr/>
        </p:nvSpPr>
        <p:spPr bwMode="auto">
          <a:xfrm>
            <a:off x="5889104" y="6453460"/>
            <a:ext cx="792163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zh-TW" altLang="en-US" sz="700" dirty="0">
                <a:latin typeface="+mn-ea"/>
                <a:ea typeface="+mn-ea"/>
              </a:rPr>
              <a:t>專業選修</a:t>
            </a:r>
          </a:p>
        </p:txBody>
      </p:sp>
      <p:sp>
        <p:nvSpPr>
          <p:cNvPr id="212" name="Rectangle 666"/>
          <p:cNvSpPr>
            <a:spLocks noChangeArrowheads="1"/>
          </p:cNvSpPr>
          <p:nvPr/>
        </p:nvSpPr>
        <p:spPr bwMode="auto">
          <a:xfrm>
            <a:off x="5673204" y="6453460"/>
            <a:ext cx="144463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 sz="700">
              <a:latin typeface="+mn-ea"/>
              <a:ea typeface="+mn-ea"/>
            </a:endParaRPr>
          </a:p>
        </p:txBody>
      </p:sp>
      <p:sp>
        <p:nvSpPr>
          <p:cNvPr id="213" name="矩形 212"/>
          <p:cNvSpPr/>
          <p:nvPr/>
        </p:nvSpPr>
        <p:spPr>
          <a:xfrm>
            <a:off x="6984057" y="6453460"/>
            <a:ext cx="142875" cy="214312"/>
          </a:xfrm>
          <a:prstGeom prst="rect">
            <a:avLst/>
          </a:prstGeom>
          <a:noFill/>
          <a:ln w="63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600" dirty="0">
                <a:solidFill>
                  <a:schemeClr val="tx1"/>
                </a:solidFill>
                <a:latin typeface="+mn-ea"/>
              </a:rPr>
              <a:t>備</a:t>
            </a:r>
            <a:endParaRPr lang="en-US" altLang="zh-TW" sz="600" dirty="0">
              <a:solidFill>
                <a:schemeClr val="tx1"/>
              </a:solidFill>
              <a:latin typeface="+mn-ea"/>
            </a:endParaRPr>
          </a:p>
          <a:p>
            <a:pPr algn="ctr">
              <a:defRPr/>
            </a:pPr>
            <a:r>
              <a:rPr lang="zh-TW" altLang="en-US" sz="600" dirty="0">
                <a:solidFill>
                  <a:schemeClr val="tx1"/>
                </a:solidFill>
                <a:latin typeface="+mn-ea"/>
              </a:rPr>
              <a:t>註</a:t>
            </a:r>
          </a:p>
        </p:txBody>
      </p:sp>
      <p:sp>
        <p:nvSpPr>
          <p:cNvPr id="215" name="矩形 214"/>
          <p:cNvSpPr/>
          <p:nvPr/>
        </p:nvSpPr>
        <p:spPr>
          <a:xfrm>
            <a:off x="8841432" y="6453460"/>
            <a:ext cx="785813" cy="214312"/>
          </a:xfrm>
          <a:prstGeom prst="rect">
            <a:avLst/>
          </a:prstGeom>
          <a:noFill/>
          <a:ln w="63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/>
          <a:lstStyle/>
          <a:p>
            <a:pPr>
              <a:defRPr/>
            </a:pPr>
            <a:r>
              <a:rPr lang="zh-TW" altLang="en-US" sz="500" dirty="0">
                <a:solidFill>
                  <a:schemeClr val="tx1"/>
                </a:solidFill>
              </a:rPr>
              <a:t>最低畢業學分數</a:t>
            </a:r>
            <a:r>
              <a:rPr lang="en-US" altLang="zh-TW" sz="500" dirty="0">
                <a:solidFill>
                  <a:schemeClr val="tx1"/>
                </a:solidFill>
              </a:rPr>
              <a:t>: </a:t>
            </a:r>
            <a:r>
              <a:rPr lang="en-US" altLang="zh-TW" sz="500" dirty="0" smtClean="0">
                <a:solidFill>
                  <a:schemeClr val="tx1"/>
                </a:solidFill>
              </a:rPr>
              <a:t>38 </a:t>
            </a:r>
            <a:r>
              <a:rPr lang="zh-TW" altLang="en-US" sz="500" dirty="0" smtClean="0">
                <a:solidFill>
                  <a:schemeClr val="tx1"/>
                </a:solidFill>
              </a:rPr>
              <a:t>學分</a:t>
            </a:r>
            <a:endParaRPr lang="en-US" altLang="zh-TW" sz="500" dirty="0">
              <a:solidFill>
                <a:schemeClr val="tx1"/>
              </a:solidFill>
            </a:endParaRPr>
          </a:p>
        </p:txBody>
      </p:sp>
      <p:sp>
        <p:nvSpPr>
          <p:cNvPr id="216" name="矩形 215"/>
          <p:cNvSpPr/>
          <p:nvPr/>
        </p:nvSpPr>
        <p:spPr>
          <a:xfrm>
            <a:off x="7126932" y="6453460"/>
            <a:ext cx="785813" cy="214312"/>
          </a:xfrm>
          <a:prstGeom prst="rect">
            <a:avLst/>
          </a:prstGeom>
          <a:noFill/>
          <a:ln w="63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/>
          <a:lstStyle/>
          <a:p>
            <a:pPr>
              <a:defRPr/>
            </a:pPr>
            <a:r>
              <a:rPr lang="zh-TW" altLang="en-US" sz="500" dirty="0" smtClean="0">
                <a:solidFill>
                  <a:schemeClr val="tx1"/>
                </a:solidFill>
              </a:rPr>
              <a:t>專業必修</a:t>
            </a:r>
            <a:r>
              <a:rPr lang="en-US" altLang="zh-TW" sz="500" dirty="0">
                <a:solidFill>
                  <a:schemeClr val="tx1"/>
                </a:solidFill>
              </a:rPr>
              <a:t>: </a:t>
            </a:r>
            <a:r>
              <a:rPr lang="en-US" altLang="zh-TW" sz="500" dirty="0" smtClean="0">
                <a:solidFill>
                  <a:schemeClr val="tx1"/>
                </a:solidFill>
              </a:rPr>
              <a:t>11 </a:t>
            </a:r>
            <a:r>
              <a:rPr lang="zh-TW" altLang="en-US" sz="500" dirty="0">
                <a:solidFill>
                  <a:schemeClr val="tx1"/>
                </a:solidFill>
              </a:rPr>
              <a:t>學分</a:t>
            </a:r>
            <a:endParaRPr lang="en-US" altLang="zh-TW" sz="5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zh-TW" altLang="en-US" sz="500" dirty="0" smtClean="0">
                <a:solidFill>
                  <a:schemeClr val="tx1"/>
                </a:solidFill>
              </a:rPr>
              <a:t>論文</a:t>
            </a:r>
            <a:r>
              <a:rPr lang="en-US" altLang="zh-TW" sz="500" dirty="0" smtClean="0">
                <a:solidFill>
                  <a:schemeClr val="tx1"/>
                </a:solidFill>
              </a:rPr>
              <a:t>: 6 </a:t>
            </a:r>
            <a:r>
              <a:rPr lang="zh-TW" altLang="en-US" sz="500" dirty="0" smtClean="0">
                <a:solidFill>
                  <a:schemeClr val="tx1"/>
                </a:solidFill>
              </a:rPr>
              <a:t>學分</a:t>
            </a:r>
            <a:endParaRPr lang="en-US" altLang="zh-TW" sz="500" dirty="0" smtClean="0">
              <a:solidFill>
                <a:schemeClr val="tx1"/>
              </a:solidFill>
            </a:endParaRPr>
          </a:p>
        </p:txBody>
      </p:sp>
      <p:sp>
        <p:nvSpPr>
          <p:cNvPr id="217" name="矩形 216"/>
          <p:cNvSpPr/>
          <p:nvPr/>
        </p:nvSpPr>
        <p:spPr>
          <a:xfrm>
            <a:off x="7912745" y="6453460"/>
            <a:ext cx="928687" cy="214312"/>
          </a:xfrm>
          <a:prstGeom prst="rect">
            <a:avLst/>
          </a:prstGeom>
          <a:noFill/>
          <a:ln w="63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/>
          <a:lstStyle/>
          <a:p>
            <a:pPr>
              <a:defRPr/>
            </a:pPr>
            <a:r>
              <a:rPr lang="zh-TW" altLang="en-US" sz="500" dirty="0" smtClean="0">
                <a:solidFill>
                  <a:schemeClr val="tx1"/>
                </a:solidFill>
              </a:rPr>
              <a:t>專業選修</a:t>
            </a:r>
            <a:r>
              <a:rPr lang="en-US" altLang="zh-TW" sz="500" dirty="0">
                <a:solidFill>
                  <a:schemeClr val="tx1"/>
                </a:solidFill>
              </a:rPr>
              <a:t>: </a:t>
            </a:r>
            <a:r>
              <a:rPr lang="zh-TW" altLang="en-US" sz="500" dirty="0" smtClean="0">
                <a:solidFill>
                  <a:schemeClr val="tx1"/>
                </a:solidFill>
              </a:rPr>
              <a:t>應選</a:t>
            </a:r>
            <a:r>
              <a:rPr lang="en-US" altLang="zh-TW" sz="500" dirty="0" smtClean="0">
                <a:solidFill>
                  <a:schemeClr val="tx1"/>
                </a:solidFill>
              </a:rPr>
              <a:t>21 </a:t>
            </a:r>
            <a:r>
              <a:rPr lang="zh-TW" altLang="en-US" sz="500" dirty="0">
                <a:solidFill>
                  <a:schemeClr val="tx1"/>
                </a:solidFill>
              </a:rPr>
              <a:t>學分</a:t>
            </a:r>
            <a:endParaRPr lang="en-US" altLang="zh-TW" sz="500" dirty="0">
              <a:solidFill>
                <a:schemeClr val="tx1"/>
              </a:solidFill>
            </a:endParaRPr>
          </a:p>
          <a:p>
            <a:pPr>
              <a:defRPr/>
            </a:pPr>
            <a:endParaRPr lang="zh-TW" altLang="en-US" sz="500" dirty="0">
              <a:solidFill>
                <a:schemeClr val="tx1"/>
              </a:solidFill>
            </a:endParaRPr>
          </a:p>
        </p:txBody>
      </p:sp>
      <p:sp>
        <p:nvSpPr>
          <p:cNvPr id="2106" name="Rectangle 602"/>
          <p:cNvSpPr>
            <a:spLocks noChangeArrowheads="1"/>
          </p:cNvSpPr>
          <p:nvPr/>
        </p:nvSpPr>
        <p:spPr bwMode="auto">
          <a:xfrm>
            <a:off x="5025008" y="620390"/>
            <a:ext cx="2304256" cy="14431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ea typeface="新細明體" pitchFamily="18" charset="-120"/>
              </a:rPr>
              <a:t>上  學  期</a:t>
            </a:r>
            <a:endParaRPr lang="zh-TW" altLang="en-US"/>
          </a:p>
        </p:txBody>
      </p:sp>
      <p:sp>
        <p:nvSpPr>
          <p:cNvPr id="2112" name="Rectangle 602"/>
          <p:cNvSpPr>
            <a:spLocks noChangeArrowheads="1"/>
          </p:cNvSpPr>
          <p:nvPr/>
        </p:nvSpPr>
        <p:spPr bwMode="auto">
          <a:xfrm>
            <a:off x="7329264" y="620390"/>
            <a:ext cx="2304255" cy="144314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dirty="0" smtClean="0">
                <a:ea typeface="新細明體" pitchFamily="18" charset="-120"/>
              </a:rPr>
              <a:t>下  </a:t>
            </a:r>
            <a:r>
              <a:rPr lang="zh-TW" altLang="en-US" dirty="0">
                <a:ea typeface="新細明體" pitchFamily="18" charset="-120"/>
              </a:rPr>
              <a:t>學  期</a:t>
            </a:r>
            <a:endParaRPr lang="zh-TW" altLang="en-US" dirty="0"/>
          </a:p>
        </p:txBody>
      </p:sp>
      <p:sp>
        <p:nvSpPr>
          <p:cNvPr id="250" name="Rectangle 576"/>
          <p:cNvSpPr>
            <a:spLocks noChangeArrowheads="1"/>
          </p:cNvSpPr>
          <p:nvPr/>
        </p:nvSpPr>
        <p:spPr bwMode="auto">
          <a:xfrm>
            <a:off x="488504" y="1052736"/>
            <a:ext cx="9145016" cy="936104"/>
          </a:xfrm>
          <a:prstGeom prst="rect">
            <a:avLst/>
          </a:prstGeom>
          <a:solidFill>
            <a:srgbClr val="A9E9A9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normAutofit/>
          </a:bodyPr>
          <a:lstStyle/>
          <a:p>
            <a:pPr>
              <a:defRPr/>
            </a:pPr>
            <a:endParaRPr lang="zh-TW" altLang="en-US" sz="700">
              <a:solidFill>
                <a:schemeClr val="dk1"/>
              </a:solidFill>
            </a:endParaRPr>
          </a:p>
        </p:txBody>
      </p:sp>
      <p:sp>
        <p:nvSpPr>
          <p:cNvPr id="252" name="Rectangle 619"/>
          <p:cNvSpPr>
            <a:spLocks noChangeArrowheads="1"/>
          </p:cNvSpPr>
          <p:nvPr/>
        </p:nvSpPr>
        <p:spPr bwMode="auto">
          <a:xfrm>
            <a:off x="344488" y="1052736"/>
            <a:ext cx="144016" cy="936104"/>
          </a:xfrm>
          <a:prstGeom prst="rect">
            <a:avLst/>
          </a:prstGeom>
          <a:solidFill>
            <a:srgbClr val="A9E9A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 anchorCtr="1"/>
          <a:lstStyle/>
          <a:p>
            <a:pPr>
              <a:defRPr/>
            </a:pPr>
            <a:r>
              <a:rPr lang="zh-TW" altLang="en-US" dirty="0" smtClean="0">
                <a:latin typeface="+mn-lt"/>
                <a:ea typeface="+mn-ea"/>
              </a:rPr>
              <a:t>共</a:t>
            </a:r>
            <a:endParaRPr lang="en-US" altLang="zh-TW" dirty="0" smtClean="0">
              <a:latin typeface="+mn-lt"/>
              <a:ea typeface="+mn-ea"/>
            </a:endParaRPr>
          </a:p>
          <a:p>
            <a:pPr>
              <a:defRPr/>
            </a:pPr>
            <a:r>
              <a:rPr lang="zh-TW" altLang="en-US" dirty="0" smtClean="0">
                <a:latin typeface="+mn-lt"/>
                <a:ea typeface="+mn-ea"/>
              </a:rPr>
              <a:t>同</a:t>
            </a:r>
            <a:endParaRPr lang="en-US" altLang="zh-TW" dirty="0" smtClean="0">
              <a:latin typeface="+mn-lt"/>
              <a:ea typeface="+mn-ea"/>
            </a:endParaRPr>
          </a:p>
          <a:p>
            <a:pPr>
              <a:defRPr/>
            </a:pPr>
            <a:r>
              <a:rPr lang="zh-TW" altLang="en-US" dirty="0" smtClean="0">
                <a:latin typeface="+mn-lt"/>
                <a:ea typeface="+mn-ea"/>
              </a:rPr>
              <a:t>必</a:t>
            </a:r>
            <a:endParaRPr lang="en-US" altLang="zh-TW" dirty="0" smtClean="0">
              <a:latin typeface="+mn-lt"/>
              <a:ea typeface="+mn-ea"/>
            </a:endParaRPr>
          </a:p>
          <a:p>
            <a:pPr>
              <a:defRPr/>
            </a:pPr>
            <a:r>
              <a:rPr lang="zh-TW" altLang="en-US" dirty="0" smtClean="0">
                <a:latin typeface="+mn-lt"/>
                <a:ea typeface="+mn-ea"/>
              </a:rPr>
              <a:t>修</a:t>
            </a:r>
            <a:endParaRPr lang="en-US" altLang="zh-TW" dirty="0" smtClean="0">
              <a:latin typeface="+mn-lt"/>
              <a:ea typeface="+mn-ea"/>
            </a:endParaRPr>
          </a:p>
        </p:txBody>
      </p:sp>
      <p:sp>
        <p:nvSpPr>
          <p:cNvPr id="253" name="Rectangle 619"/>
          <p:cNvSpPr>
            <a:spLocks noChangeArrowheads="1"/>
          </p:cNvSpPr>
          <p:nvPr/>
        </p:nvSpPr>
        <p:spPr bwMode="auto">
          <a:xfrm>
            <a:off x="9633520" y="1052736"/>
            <a:ext cx="216024" cy="936104"/>
          </a:xfrm>
          <a:prstGeom prst="rect">
            <a:avLst/>
          </a:prstGeom>
          <a:solidFill>
            <a:srgbClr val="A9E9A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 anchorCtr="1"/>
          <a:lstStyle/>
          <a:p>
            <a:pPr>
              <a:defRPr/>
            </a:pPr>
            <a:endParaRPr lang="en-US" altLang="zh-TW" dirty="0">
              <a:latin typeface="+mn-lt"/>
              <a:ea typeface="+mn-ea"/>
            </a:endParaRPr>
          </a:p>
        </p:txBody>
      </p:sp>
      <p:sp>
        <p:nvSpPr>
          <p:cNvPr id="2076" name="Rectangle 645"/>
          <p:cNvSpPr>
            <a:spLocks noChangeArrowheads="1"/>
          </p:cNvSpPr>
          <p:nvPr/>
        </p:nvSpPr>
        <p:spPr bwMode="auto">
          <a:xfrm>
            <a:off x="5025008" y="476498"/>
            <a:ext cx="2304255" cy="6192838"/>
          </a:xfrm>
          <a:prstGeom prst="rect">
            <a:avLst/>
          </a:prstGeom>
          <a:noFill/>
          <a:ln w="9525">
            <a:solidFill>
              <a:schemeClr val="tx1">
                <a:alpha val="39999"/>
              </a:schemeClr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70" name="Rectangle 609"/>
          <p:cNvSpPr>
            <a:spLocks noChangeArrowheads="1"/>
          </p:cNvSpPr>
          <p:nvPr/>
        </p:nvSpPr>
        <p:spPr bwMode="auto">
          <a:xfrm>
            <a:off x="488950" y="476498"/>
            <a:ext cx="2303810" cy="6192838"/>
          </a:xfrm>
          <a:prstGeom prst="rect">
            <a:avLst/>
          </a:prstGeom>
          <a:noFill/>
          <a:ln w="9525">
            <a:solidFill>
              <a:schemeClr val="tx1">
                <a:alpha val="39999"/>
              </a:schemeClr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55" name="Rectangle 645"/>
          <p:cNvSpPr>
            <a:spLocks noChangeArrowheads="1"/>
          </p:cNvSpPr>
          <p:nvPr/>
        </p:nvSpPr>
        <p:spPr bwMode="auto">
          <a:xfrm>
            <a:off x="488504" y="360040"/>
            <a:ext cx="4536504" cy="260648"/>
          </a:xfrm>
          <a:prstGeom prst="rect">
            <a:avLst/>
          </a:prstGeom>
          <a:noFill/>
          <a:ln w="9525">
            <a:solidFill>
              <a:schemeClr val="bg1">
                <a:alpha val="40000"/>
              </a:schemeClr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6" name="Text Box 654"/>
          <p:cNvSpPr txBox="1">
            <a:spLocks noChangeArrowheads="1"/>
          </p:cNvSpPr>
          <p:nvPr/>
        </p:nvSpPr>
        <p:spPr bwMode="auto">
          <a:xfrm>
            <a:off x="920552" y="1196752"/>
            <a:ext cx="1368152" cy="216024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zh-TW" altLang="en-US" sz="700" dirty="0" smtClean="0">
                <a:ea typeface="新細明體" charset="-120"/>
                <a:cs typeface="Times New Roman" pitchFamily="18" charset="0"/>
              </a:rPr>
              <a:t>期刊論文導讀  </a:t>
            </a:r>
            <a:r>
              <a:rPr lang="en-US" altLang="zh-TW" sz="700" dirty="0" smtClean="0">
                <a:ea typeface="新細明體" charset="-120"/>
                <a:cs typeface="Times New Roman" pitchFamily="18" charset="0"/>
              </a:rPr>
              <a:t>2/3</a:t>
            </a:r>
          </a:p>
        </p:txBody>
      </p:sp>
      <p:sp>
        <p:nvSpPr>
          <p:cNvPr id="2149" name="Text Box 654"/>
          <p:cNvSpPr txBox="1">
            <a:spLocks noChangeArrowheads="1"/>
          </p:cNvSpPr>
          <p:nvPr/>
        </p:nvSpPr>
        <p:spPr bwMode="auto">
          <a:xfrm>
            <a:off x="920552" y="1628800"/>
            <a:ext cx="1368152" cy="216024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zh-TW" altLang="en-US" sz="700" dirty="0" smtClean="0">
                <a:ea typeface="新細明體" charset="-120"/>
                <a:cs typeface="Times New Roman" pitchFamily="18" charset="0"/>
              </a:rPr>
              <a:t>電子商務經營管理  </a:t>
            </a:r>
            <a:r>
              <a:rPr lang="en-US" altLang="zh-TW" sz="700" dirty="0" smtClean="0">
                <a:ea typeface="新細明體" charset="-120"/>
                <a:cs typeface="Times New Roman" pitchFamily="18" charset="0"/>
              </a:rPr>
              <a:t>3</a:t>
            </a:r>
          </a:p>
        </p:txBody>
      </p:sp>
      <p:sp>
        <p:nvSpPr>
          <p:cNvPr id="57" name="Text Box 654"/>
          <p:cNvSpPr txBox="1">
            <a:spLocks noChangeArrowheads="1"/>
          </p:cNvSpPr>
          <p:nvPr/>
        </p:nvSpPr>
        <p:spPr bwMode="auto">
          <a:xfrm>
            <a:off x="5529064" y="1556792"/>
            <a:ext cx="1368152" cy="216024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zh-TW" altLang="en-US" sz="700" dirty="0" smtClean="0">
                <a:ea typeface="新細明體" charset="-120"/>
                <a:cs typeface="Times New Roman" pitchFamily="18" charset="0"/>
              </a:rPr>
              <a:t>碩士論文  </a:t>
            </a:r>
            <a:r>
              <a:rPr lang="en-US" altLang="zh-TW" sz="700" dirty="0" smtClean="0">
                <a:ea typeface="新細明體" charset="-120"/>
                <a:cs typeface="Times New Roman" pitchFamily="18" charset="0"/>
              </a:rPr>
              <a:t>3</a:t>
            </a:r>
          </a:p>
        </p:txBody>
      </p:sp>
      <p:sp>
        <p:nvSpPr>
          <p:cNvPr id="58" name="Text Box 654"/>
          <p:cNvSpPr txBox="1">
            <a:spLocks noChangeArrowheads="1"/>
          </p:cNvSpPr>
          <p:nvPr/>
        </p:nvSpPr>
        <p:spPr bwMode="auto">
          <a:xfrm>
            <a:off x="7761312" y="1556792"/>
            <a:ext cx="1368152" cy="216024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zh-TW" altLang="en-US" sz="700" dirty="0" smtClean="0">
                <a:ea typeface="新細明體" charset="-120"/>
                <a:cs typeface="Times New Roman" pitchFamily="18" charset="0"/>
              </a:rPr>
              <a:t>碩士論文  </a:t>
            </a:r>
            <a:r>
              <a:rPr lang="en-US" altLang="zh-TW" sz="700" dirty="0" smtClean="0">
                <a:ea typeface="新細明體" charset="-120"/>
                <a:cs typeface="Times New Roman" pitchFamily="18" charset="0"/>
              </a:rPr>
              <a:t>3</a:t>
            </a:r>
          </a:p>
        </p:txBody>
      </p:sp>
      <p:sp>
        <p:nvSpPr>
          <p:cNvPr id="59" name="Text Box 654"/>
          <p:cNvSpPr txBox="1">
            <a:spLocks noChangeArrowheads="1"/>
          </p:cNvSpPr>
          <p:nvPr/>
        </p:nvSpPr>
        <p:spPr bwMode="auto">
          <a:xfrm>
            <a:off x="3224808" y="1700808"/>
            <a:ext cx="1368152" cy="216024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zh-TW" altLang="en-US" sz="700" dirty="0" smtClean="0">
                <a:ea typeface="新細明體" charset="-120"/>
                <a:cs typeface="Times New Roman" pitchFamily="18" charset="0"/>
              </a:rPr>
              <a:t>研究方法  </a:t>
            </a:r>
            <a:r>
              <a:rPr lang="en-US" altLang="zh-TW" sz="700" dirty="0" smtClean="0">
                <a:ea typeface="新細明體" charset="-120"/>
                <a:cs typeface="Times New Roman" pitchFamily="18" charset="0"/>
              </a:rPr>
              <a:t>2/3</a:t>
            </a:r>
          </a:p>
        </p:txBody>
      </p:sp>
      <p:cxnSp>
        <p:nvCxnSpPr>
          <p:cNvPr id="81" name="直線單箭頭接點 80"/>
          <p:cNvCxnSpPr>
            <a:stCxn id="108" idx="3"/>
            <a:endCxn id="186" idx="1"/>
          </p:cNvCxnSpPr>
          <p:nvPr/>
        </p:nvCxnSpPr>
        <p:spPr>
          <a:xfrm>
            <a:off x="2288704" y="5049180"/>
            <a:ext cx="936104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 Box 654"/>
          <p:cNvSpPr txBox="1">
            <a:spLocks noChangeArrowheads="1"/>
          </p:cNvSpPr>
          <p:nvPr/>
        </p:nvSpPr>
        <p:spPr bwMode="auto">
          <a:xfrm>
            <a:off x="920552" y="3140968"/>
            <a:ext cx="1368152" cy="21602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zh-TW" altLang="en-US" sz="700" dirty="0" smtClean="0">
                <a:ea typeface="新細明體" charset="-120"/>
              </a:rPr>
              <a:t>計算機網路技術與應用  </a:t>
            </a:r>
            <a:r>
              <a:rPr lang="en-US" altLang="zh-TW" sz="700" dirty="0" smtClean="0">
                <a:ea typeface="新細明體" charset="-120"/>
              </a:rPr>
              <a:t>3</a:t>
            </a:r>
            <a:endParaRPr lang="en-US" altLang="zh-TW" sz="700" dirty="0">
              <a:ea typeface="新細明體" charset="-120"/>
            </a:endParaRPr>
          </a:p>
        </p:txBody>
      </p:sp>
      <p:sp>
        <p:nvSpPr>
          <p:cNvPr id="164" name="Text Box 654"/>
          <p:cNvSpPr txBox="1">
            <a:spLocks noChangeArrowheads="1"/>
          </p:cNvSpPr>
          <p:nvPr/>
        </p:nvSpPr>
        <p:spPr bwMode="auto">
          <a:xfrm>
            <a:off x="920552" y="4221088"/>
            <a:ext cx="1368152" cy="21602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zh-TW" altLang="en-US" sz="700" dirty="0" smtClean="0">
                <a:ea typeface="新細明體" charset="-120"/>
              </a:rPr>
              <a:t>行動商務與網路服務  </a:t>
            </a:r>
            <a:r>
              <a:rPr lang="en-US" altLang="zh-TW" sz="700" dirty="0" smtClean="0">
                <a:ea typeface="新細明體" charset="-120"/>
              </a:rPr>
              <a:t>3</a:t>
            </a:r>
            <a:endParaRPr lang="en-US" altLang="zh-TW" sz="700" dirty="0">
              <a:ea typeface="新細明體" charset="-120"/>
            </a:endParaRPr>
          </a:p>
        </p:txBody>
      </p:sp>
      <p:sp>
        <p:nvSpPr>
          <p:cNvPr id="165" name="Text Box 654"/>
          <p:cNvSpPr txBox="1">
            <a:spLocks noChangeArrowheads="1"/>
          </p:cNvSpPr>
          <p:nvPr/>
        </p:nvSpPr>
        <p:spPr bwMode="auto">
          <a:xfrm>
            <a:off x="920552" y="3861048"/>
            <a:ext cx="1368152" cy="21602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zh-TW" altLang="en-US" sz="700" dirty="0" smtClean="0">
                <a:ea typeface="新細明體" charset="-120"/>
              </a:rPr>
              <a:t>資料倉儲  </a:t>
            </a:r>
            <a:r>
              <a:rPr lang="en-US" altLang="zh-TW" sz="700" dirty="0" smtClean="0">
                <a:ea typeface="新細明體" charset="-120"/>
              </a:rPr>
              <a:t>3</a:t>
            </a:r>
            <a:endParaRPr lang="en-US" altLang="zh-TW" sz="700" dirty="0">
              <a:ea typeface="新細明體" charset="-120"/>
            </a:endParaRPr>
          </a:p>
        </p:txBody>
      </p:sp>
      <p:sp>
        <p:nvSpPr>
          <p:cNvPr id="167" name="Text Box 654"/>
          <p:cNvSpPr txBox="1">
            <a:spLocks noChangeArrowheads="1"/>
          </p:cNvSpPr>
          <p:nvPr/>
        </p:nvSpPr>
        <p:spPr bwMode="auto">
          <a:xfrm>
            <a:off x="920552" y="4581128"/>
            <a:ext cx="1368152" cy="21602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zh-TW" altLang="en-US" sz="700" dirty="0" smtClean="0">
                <a:ea typeface="新細明體" charset="-120"/>
              </a:rPr>
              <a:t>電子商務網路行銷  </a:t>
            </a:r>
            <a:r>
              <a:rPr lang="en-US" altLang="zh-TW" sz="700" dirty="0" smtClean="0">
                <a:ea typeface="新細明體" charset="-120"/>
              </a:rPr>
              <a:t>3</a:t>
            </a:r>
            <a:endParaRPr lang="en-US" altLang="zh-TW" sz="700" dirty="0">
              <a:ea typeface="新細明體" charset="-120"/>
            </a:endParaRPr>
          </a:p>
        </p:txBody>
      </p:sp>
      <p:sp>
        <p:nvSpPr>
          <p:cNvPr id="169" name="Text Box 654"/>
          <p:cNvSpPr txBox="1">
            <a:spLocks noChangeArrowheads="1"/>
          </p:cNvSpPr>
          <p:nvPr/>
        </p:nvSpPr>
        <p:spPr bwMode="auto">
          <a:xfrm>
            <a:off x="920552" y="5301208"/>
            <a:ext cx="1368152" cy="21602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zh-TW" altLang="en-US" sz="700" dirty="0" smtClean="0">
                <a:ea typeface="新細明體" charset="-120"/>
              </a:rPr>
              <a:t>企業資源規劃  </a:t>
            </a:r>
            <a:r>
              <a:rPr lang="en-US" altLang="zh-TW" sz="700" dirty="0" smtClean="0">
                <a:ea typeface="新細明體" charset="-120"/>
              </a:rPr>
              <a:t>3</a:t>
            </a:r>
            <a:endParaRPr lang="en-US" altLang="zh-TW" sz="700" dirty="0">
              <a:ea typeface="新細明體" charset="-120"/>
            </a:endParaRPr>
          </a:p>
        </p:txBody>
      </p:sp>
      <p:sp>
        <p:nvSpPr>
          <p:cNvPr id="170" name="Text Box 654"/>
          <p:cNvSpPr txBox="1">
            <a:spLocks noChangeArrowheads="1"/>
          </p:cNvSpPr>
          <p:nvPr/>
        </p:nvSpPr>
        <p:spPr bwMode="auto">
          <a:xfrm>
            <a:off x="920552" y="5661248"/>
            <a:ext cx="1368152" cy="21602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zh-TW" altLang="en-US" sz="700" dirty="0" smtClean="0">
                <a:ea typeface="新細明體" charset="-120"/>
              </a:rPr>
              <a:t>人力資源管理  </a:t>
            </a:r>
            <a:r>
              <a:rPr lang="en-US" altLang="zh-TW" sz="700" dirty="0" smtClean="0">
                <a:ea typeface="新細明體" charset="-120"/>
              </a:rPr>
              <a:t>3</a:t>
            </a:r>
            <a:endParaRPr lang="en-US" altLang="zh-TW" sz="700" dirty="0">
              <a:ea typeface="新細明體" charset="-120"/>
            </a:endParaRPr>
          </a:p>
        </p:txBody>
      </p:sp>
      <p:sp>
        <p:nvSpPr>
          <p:cNvPr id="171" name="Text Box 654"/>
          <p:cNvSpPr txBox="1">
            <a:spLocks noChangeArrowheads="1"/>
          </p:cNvSpPr>
          <p:nvPr/>
        </p:nvSpPr>
        <p:spPr bwMode="auto">
          <a:xfrm>
            <a:off x="920552" y="6021288"/>
            <a:ext cx="1368152" cy="21602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zh-TW" altLang="en-US" sz="700" dirty="0" smtClean="0">
                <a:ea typeface="新細明體" charset="-120"/>
              </a:rPr>
              <a:t>組織管理研析  </a:t>
            </a:r>
            <a:r>
              <a:rPr lang="en-US" altLang="zh-TW" sz="700" dirty="0" smtClean="0">
                <a:ea typeface="新細明體" charset="-120"/>
              </a:rPr>
              <a:t>3</a:t>
            </a:r>
            <a:endParaRPr lang="en-US" altLang="zh-TW" sz="700" dirty="0">
              <a:ea typeface="新細明體" charset="-120"/>
            </a:endParaRPr>
          </a:p>
        </p:txBody>
      </p:sp>
      <p:sp>
        <p:nvSpPr>
          <p:cNvPr id="174" name="Rectangle 618"/>
          <p:cNvSpPr>
            <a:spLocks noChangeArrowheads="1"/>
          </p:cNvSpPr>
          <p:nvPr/>
        </p:nvSpPr>
        <p:spPr bwMode="auto">
          <a:xfrm>
            <a:off x="344488" y="4149080"/>
            <a:ext cx="144016" cy="108012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anchor="ctr" anchorCtr="1"/>
          <a:lstStyle/>
          <a:p>
            <a:pPr>
              <a:defRPr/>
            </a:pPr>
            <a:r>
              <a:rPr lang="zh-TW" altLang="en-US" dirty="0" smtClean="0">
                <a:latin typeface="+mn-lt"/>
                <a:ea typeface="+mn-ea"/>
              </a:rPr>
              <a:t>商</a:t>
            </a:r>
            <a:endParaRPr lang="en-US" altLang="zh-TW" dirty="0" smtClean="0">
              <a:latin typeface="+mn-lt"/>
              <a:ea typeface="+mn-ea"/>
            </a:endParaRPr>
          </a:p>
          <a:p>
            <a:pPr>
              <a:defRPr/>
            </a:pPr>
            <a:r>
              <a:rPr lang="zh-TW" altLang="en-US" dirty="0" smtClean="0">
                <a:latin typeface="+mn-lt"/>
                <a:ea typeface="+mn-ea"/>
              </a:rPr>
              <a:t>業</a:t>
            </a:r>
            <a:endParaRPr lang="en-US" altLang="zh-TW" dirty="0" smtClean="0">
              <a:latin typeface="+mn-lt"/>
              <a:ea typeface="+mn-ea"/>
            </a:endParaRPr>
          </a:p>
          <a:p>
            <a:pPr>
              <a:defRPr/>
            </a:pPr>
            <a:r>
              <a:rPr lang="zh-TW" altLang="en-US" dirty="0" smtClean="0">
                <a:latin typeface="+mn-lt"/>
                <a:ea typeface="+mn-ea"/>
              </a:rPr>
              <a:t>服</a:t>
            </a:r>
            <a:endParaRPr lang="en-US" altLang="zh-TW" dirty="0" smtClean="0">
              <a:latin typeface="+mn-lt"/>
              <a:ea typeface="+mn-ea"/>
            </a:endParaRPr>
          </a:p>
          <a:p>
            <a:pPr>
              <a:defRPr/>
            </a:pPr>
            <a:r>
              <a:rPr lang="zh-TW" altLang="en-US" dirty="0" smtClean="0">
                <a:latin typeface="+mn-lt"/>
                <a:ea typeface="+mn-ea"/>
              </a:rPr>
              <a:t>務</a:t>
            </a:r>
            <a:endParaRPr lang="en-US" altLang="zh-TW" dirty="0" smtClean="0">
              <a:latin typeface="+mn-lt"/>
              <a:ea typeface="+mn-ea"/>
            </a:endParaRPr>
          </a:p>
        </p:txBody>
      </p:sp>
      <p:sp>
        <p:nvSpPr>
          <p:cNvPr id="176" name="Rectangle 617"/>
          <p:cNvSpPr>
            <a:spLocks noChangeArrowheads="1"/>
          </p:cNvSpPr>
          <p:nvPr/>
        </p:nvSpPr>
        <p:spPr bwMode="auto">
          <a:xfrm>
            <a:off x="344488" y="5229200"/>
            <a:ext cx="144016" cy="1080120"/>
          </a:xfrm>
          <a:prstGeom prst="rect">
            <a:avLst/>
          </a:prstGeom>
          <a:solidFill>
            <a:schemeClr val="accent5">
              <a:lumMod val="2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 anchorCtr="1"/>
          <a:lstStyle/>
          <a:p>
            <a:pPr>
              <a:defRPr/>
            </a:pPr>
            <a:endParaRPr lang="en-US" altLang="zh-TW" dirty="0" smtClean="0">
              <a:solidFill>
                <a:schemeClr val="bg1"/>
              </a:solidFill>
              <a:latin typeface="+mn-lt"/>
              <a:ea typeface="+mn-ea"/>
            </a:endParaRPr>
          </a:p>
          <a:p>
            <a:pPr>
              <a:defRPr/>
            </a:pPr>
            <a:r>
              <a:rPr lang="zh-TW" altLang="en-US" dirty="0" smtClean="0">
                <a:solidFill>
                  <a:schemeClr val="bg1"/>
                </a:solidFill>
                <a:latin typeface="+mn-lt"/>
                <a:ea typeface="+mn-ea"/>
              </a:rPr>
              <a:t>管</a:t>
            </a:r>
            <a:endParaRPr lang="en-US" altLang="zh-TW" dirty="0" smtClean="0">
              <a:solidFill>
                <a:schemeClr val="bg1"/>
              </a:solidFill>
              <a:latin typeface="+mn-lt"/>
              <a:ea typeface="+mn-ea"/>
            </a:endParaRPr>
          </a:p>
          <a:p>
            <a:pPr>
              <a:defRPr/>
            </a:pPr>
            <a:r>
              <a:rPr lang="zh-TW" altLang="en-US" dirty="0" smtClean="0">
                <a:solidFill>
                  <a:schemeClr val="bg1"/>
                </a:solidFill>
                <a:latin typeface="+mn-lt"/>
                <a:ea typeface="+mn-ea"/>
              </a:rPr>
              <a:t>理</a:t>
            </a:r>
            <a:endParaRPr lang="en-US" altLang="zh-TW" dirty="0" smtClean="0">
              <a:solidFill>
                <a:schemeClr val="bg1"/>
              </a:solidFill>
              <a:latin typeface="+mn-lt"/>
              <a:ea typeface="+mn-ea"/>
            </a:endParaRPr>
          </a:p>
          <a:p>
            <a:pPr>
              <a:defRPr/>
            </a:pPr>
            <a:r>
              <a:rPr lang="zh-TW" altLang="en-US" dirty="0" smtClean="0">
                <a:solidFill>
                  <a:schemeClr val="bg1"/>
                </a:solidFill>
                <a:latin typeface="+mn-lt"/>
                <a:ea typeface="+mn-ea"/>
              </a:rPr>
              <a:t>科</a:t>
            </a:r>
            <a:endParaRPr lang="en-US" altLang="zh-TW" dirty="0" smtClean="0">
              <a:solidFill>
                <a:schemeClr val="bg1"/>
              </a:solidFill>
              <a:latin typeface="+mn-lt"/>
              <a:ea typeface="+mn-ea"/>
            </a:endParaRPr>
          </a:p>
          <a:p>
            <a:pPr>
              <a:defRPr/>
            </a:pPr>
            <a:r>
              <a:rPr lang="zh-TW" altLang="en-US" dirty="0" smtClean="0">
                <a:solidFill>
                  <a:schemeClr val="bg1"/>
                </a:solidFill>
                <a:latin typeface="+mn-lt"/>
                <a:ea typeface="+mn-ea"/>
              </a:rPr>
              <a:t>學</a:t>
            </a:r>
          </a:p>
        </p:txBody>
      </p:sp>
      <p:sp>
        <p:nvSpPr>
          <p:cNvPr id="181" name="Text Box 654"/>
          <p:cNvSpPr txBox="1">
            <a:spLocks noChangeArrowheads="1"/>
          </p:cNvSpPr>
          <p:nvPr/>
        </p:nvSpPr>
        <p:spPr bwMode="auto">
          <a:xfrm>
            <a:off x="3224808" y="3140968"/>
            <a:ext cx="1368152" cy="21602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zh-TW" altLang="en-US" sz="700" dirty="0" smtClean="0">
                <a:ea typeface="新細明體" charset="-120"/>
              </a:rPr>
              <a:t>資訊安全與技術  </a:t>
            </a:r>
            <a:r>
              <a:rPr lang="en-US" altLang="zh-TW" sz="700" dirty="0" smtClean="0">
                <a:ea typeface="新細明體" charset="-120"/>
              </a:rPr>
              <a:t>3</a:t>
            </a:r>
            <a:endParaRPr lang="en-US" altLang="zh-TW" sz="700" dirty="0">
              <a:ea typeface="新細明體" charset="-120"/>
            </a:endParaRPr>
          </a:p>
        </p:txBody>
      </p:sp>
      <p:sp>
        <p:nvSpPr>
          <p:cNvPr id="182" name="Text Box 654"/>
          <p:cNvSpPr txBox="1">
            <a:spLocks noChangeArrowheads="1"/>
          </p:cNvSpPr>
          <p:nvPr/>
        </p:nvSpPr>
        <p:spPr bwMode="auto">
          <a:xfrm>
            <a:off x="3224808" y="3501008"/>
            <a:ext cx="1368152" cy="21602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zh-TW" altLang="en-US" sz="700" dirty="0" smtClean="0">
                <a:ea typeface="新細明體" charset="-120"/>
              </a:rPr>
              <a:t>進階資料庫管理系統  </a:t>
            </a:r>
            <a:r>
              <a:rPr lang="en-US" altLang="zh-TW" sz="700" dirty="0" smtClean="0">
                <a:ea typeface="新細明體" charset="-120"/>
              </a:rPr>
              <a:t>3</a:t>
            </a:r>
            <a:endParaRPr lang="en-US" altLang="zh-TW" sz="700" dirty="0">
              <a:ea typeface="新細明體" charset="-120"/>
            </a:endParaRPr>
          </a:p>
        </p:txBody>
      </p:sp>
      <p:sp>
        <p:nvSpPr>
          <p:cNvPr id="184" name="Text Box 654"/>
          <p:cNvSpPr txBox="1">
            <a:spLocks noChangeArrowheads="1"/>
          </p:cNvSpPr>
          <p:nvPr/>
        </p:nvSpPr>
        <p:spPr bwMode="auto">
          <a:xfrm>
            <a:off x="3224808" y="4581128"/>
            <a:ext cx="1368152" cy="21602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zh-TW" altLang="en-US" sz="700" dirty="0" smtClean="0">
                <a:ea typeface="新細明體" charset="-120"/>
              </a:rPr>
              <a:t>品牌管理個案研討  </a:t>
            </a:r>
            <a:r>
              <a:rPr lang="en-US" altLang="zh-TW" sz="700" dirty="0" smtClean="0">
                <a:ea typeface="新細明體" charset="-120"/>
              </a:rPr>
              <a:t>3</a:t>
            </a:r>
            <a:endParaRPr lang="en-US" altLang="zh-TW" sz="700" dirty="0">
              <a:ea typeface="新細明體" charset="-120"/>
            </a:endParaRPr>
          </a:p>
        </p:txBody>
      </p:sp>
      <p:sp>
        <p:nvSpPr>
          <p:cNvPr id="185" name="Text Box 654"/>
          <p:cNvSpPr txBox="1">
            <a:spLocks noChangeArrowheads="1"/>
          </p:cNvSpPr>
          <p:nvPr/>
        </p:nvSpPr>
        <p:spPr bwMode="auto">
          <a:xfrm>
            <a:off x="3224808" y="4221088"/>
            <a:ext cx="1368152" cy="21602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zh-TW" altLang="en-US" sz="700" dirty="0" smtClean="0">
                <a:ea typeface="新細明體" charset="-120"/>
              </a:rPr>
              <a:t>網路消費者行為  </a:t>
            </a:r>
            <a:r>
              <a:rPr lang="en-US" altLang="zh-TW" sz="700" dirty="0" smtClean="0">
                <a:ea typeface="新細明體" charset="-120"/>
              </a:rPr>
              <a:t>3</a:t>
            </a:r>
            <a:endParaRPr lang="en-US" altLang="zh-TW" sz="700" dirty="0">
              <a:ea typeface="新細明體" charset="-120"/>
            </a:endParaRPr>
          </a:p>
        </p:txBody>
      </p:sp>
      <p:sp>
        <p:nvSpPr>
          <p:cNvPr id="186" name="Text Box 654"/>
          <p:cNvSpPr txBox="1">
            <a:spLocks noChangeArrowheads="1"/>
          </p:cNvSpPr>
          <p:nvPr/>
        </p:nvSpPr>
        <p:spPr bwMode="auto">
          <a:xfrm>
            <a:off x="3224808" y="4941168"/>
            <a:ext cx="1368152" cy="21602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zh-TW" altLang="en-US" sz="700" dirty="0" smtClean="0">
                <a:ea typeface="新細明體" charset="-120"/>
              </a:rPr>
              <a:t>產業實務實習</a:t>
            </a:r>
            <a:r>
              <a:rPr lang="en-US" altLang="zh-TW" sz="700" dirty="0" smtClean="0">
                <a:ea typeface="新細明體" charset="-120"/>
              </a:rPr>
              <a:t> (</a:t>
            </a:r>
            <a:r>
              <a:rPr lang="zh-TW" altLang="en-US" sz="700" dirty="0" smtClean="0">
                <a:ea typeface="新細明體" charset="-120"/>
              </a:rPr>
              <a:t>二</a:t>
            </a:r>
            <a:r>
              <a:rPr lang="en-US" altLang="zh-TW" sz="700" dirty="0" smtClean="0">
                <a:ea typeface="新細明體" charset="-120"/>
              </a:rPr>
              <a:t>)  3</a:t>
            </a:r>
            <a:endParaRPr lang="en-US" altLang="zh-TW" sz="700" dirty="0">
              <a:ea typeface="新細明體" charset="-120"/>
            </a:endParaRPr>
          </a:p>
        </p:txBody>
      </p:sp>
      <p:sp>
        <p:nvSpPr>
          <p:cNvPr id="188" name="Text Box 654"/>
          <p:cNvSpPr txBox="1">
            <a:spLocks noChangeArrowheads="1"/>
          </p:cNvSpPr>
          <p:nvPr/>
        </p:nvSpPr>
        <p:spPr bwMode="auto">
          <a:xfrm>
            <a:off x="3224808" y="5877272"/>
            <a:ext cx="1368152" cy="21602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zh-TW" altLang="en-US" sz="700" dirty="0" smtClean="0">
                <a:ea typeface="新細明體" charset="-120"/>
              </a:rPr>
              <a:t>科技管理  </a:t>
            </a:r>
            <a:r>
              <a:rPr lang="en-US" altLang="zh-TW" sz="700" dirty="0" smtClean="0">
                <a:ea typeface="新細明體" charset="-120"/>
              </a:rPr>
              <a:t>3</a:t>
            </a:r>
            <a:endParaRPr lang="en-US" altLang="zh-TW" sz="700" dirty="0">
              <a:ea typeface="新細明體" charset="-120"/>
            </a:endParaRPr>
          </a:p>
        </p:txBody>
      </p:sp>
      <p:sp>
        <p:nvSpPr>
          <p:cNvPr id="189" name="Text Box 654"/>
          <p:cNvSpPr txBox="1">
            <a:spLocks noChangeArrowheads="1"/>
          </p:cNvSpPr>
          <p:nvPr/>
        </p:nvSpPr>
        <p:spPr bwMode="auto">
          <a:xfrm>
            <a:off x="3224808" y="5517232"/>
            <a:ext cx="1368152" cy="21602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zh-TW" altLang="en-US" sz="700" dirty="0" smtClean="0">
                <a:ea typeface="新細明體" charset="-120"/>
              </a:rPr>
              <a:t>電子商務專案管理  </a:t>
            </a:r>
            <a:r>
              <a:rPr lang="en-US" altLang="zh-TW" sz="700" dirty="0" smtClean="0">
                <a:ea typeface="新細明體" charset="-120"/>
              </a:rPr>
              <a:t>3</a:t>
            </a:r>
            <a:endParaRPr lang="en-US" altLang="zh-TW" sz="700" dirty="0">
              <a:ea typeface="新細明體" charset="-120"/>
            </a:endParaRPr>
          </a:p>
        </p:txBody>
      </p:sp>
      <p:sp>
        <p:nvSpPr>
          <p:cNvPr id="192" name="Text Box 654"/>
          <p:cNvSpPr txBox="1">
            <a:spLocks noChangeArrowheads="1"/>
          </p:cNvSpPr>
          <p:nvPr/>
        </p:nvSpPr>
        <p:spPr bwMode="auto">
          <a:xfrm>
            <a:off x="5529064" y="2060848"/>
            <a:ext cx="1368152" cy="21602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zh-TW" altLang="en-US" sz="700" dirty="0" smtClean="0">
                <a:ea typeface="新細明體" charset="-120"/>
              </a:rPr>
              <a:t>多變量方法與應用  </a:t>
            </a:r>
            <a:r>
              <a:rPr lang="en-US" altLang="zh-TW" sz="700" dirty="0" smtClean="0">
                <a:ea typeface="新細明體" charset="-120"/>
              </a:rPr>
              <a:t>3</a:t>
            </a:r>
            <a:endParaRPr lang="en-US" altLang="zh-TW" sz="700" dirty="0">
              <a:ea typeface="新細明體" charset="-120"/>
            </a:endParaRPr>
          </a:p>
        </p:txBody>
      </p:sp>
      <p:sp>
        <p:nvSpPr>
          <p:cNvPr id="193" name="Text Box 654"/>
          <p:cNvSpPr txBox="1">
            <a:spLocks noChangeArrowheads="1"/>
          </p:cNvSpPr>
          <p:nvPr/>
        </p:nvSpPr>
        <p:spPr bwMode="auto">
          <a:xfrm>
            <a:off x="5529064" y="2780928"/>
            <a:ext cx="1368152" cy="21602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zh-TW" altLang="en-US" sz="700" dirty="0" smtClean="0">
                <a:ea typeface="新細明體" charset="-120"/>
              </a:rPr>
              <a:t>問卷設計與分析  </a:t>
            </a:r>
            <a:r>
              <a:rPr lang="en-US" altLang="zh-TW" sz="700" dirty="0" smtClean="0">
                <a:ea typeface="新細明體" charset="-120"/>
              </a:rPr>
              <a:t>3</a:t>
            </a:r>
            <a:endParaRPr lang="en-US" altLang="zh-TW" sz="700" dirty="0">
              <a:ea typeface="新細明體" charset="-120"/>
            </a:endParaRPr>
          </a:p>
        </p:txBody>
      </p:sp>
      <p:sp>
        <p:nvSpPr>
          <p:cNvPr id="194" name="Text Box 654"/>
          <p:cNvSpPr txBox="1">
            <a:spLocks noChangeArrowheads="1"/>
          </p:cNvSpPr>
          <p:nvPr/>
        </p:nvSpPr>
        <p:spPr bwMode="auto">
          <a:xfrm>
            <a:off x="5529064" y="3861048"/>
            <a:ext cx="1368152" cy="21602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zh-TW" altLang="en-US" sz="700" dirty="0" smtClean="0">
                <a:ea typeface="新細明體" charset="-120"/>
              </a:rPr>
              <a:t>資料挖掘技術與企業應用  </a:t>
            </a:r>
            <a:r>
              <a:rPr lang="en-US" altLang="zh-TW" sz="700" dirty="0" smtClean="0">
                <a:ea typeface="新細明體" charset="-120"/>
              </a:rPr>
              <a:t>3</a:t>
            </a:r>
            <a:endParaRPr lang="en-US" altLang="zh-TW" sz="700" dirty="0">
              <a:ea typeface="新細明體" charset="-120"/>
            </a:endParaRPr>
          </a:p>
        </p:txBody>
      </p:sp>
      <p:sp>
        <p:nvSpPr>
          <p:cNvPr id="197" name="Text Box 654"/>
          <p:cNvSpPr txBox="1">
            <a:spLocks noChangeArrowheads="1"/>
          </p:cNvSpPr>
          <p:nvPr/>
        </p:nvSpPr>
        <p:spPr bwMode="auto">
          <a:xfrm>
            <a:off x="5529064" y="4221088"/>
            <a:ext cx="1368152" cy="21602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zh-TW" altLang="en-US" sz="700" dirty="0" smtClean="0">
                <a:ea typeface="新細明體" charset="-120"/>
              </a:rPr>
              <a:t>電子商務管理  </a:t>
            </a:r>
            <a:r>
              <a:rPr lang="en-US" altLang="zh-TW" sz="700" dirty="0" smtClean="0">
                <a:ea typeface="新細明體" charset="-120"/>
              </a:rPr>
              <a:t>3</a:t>
            </a:r>
            <a:endParaRPr lang="en-US" altLang="zh-TW" sz="700" dirty="0">
              <a:ea typeface="新細明體" charset="-120"/>
            </a:endParaRPr>
          </a:p>
        </p:txBody>
      </p:sp>
      <p:sp>
        <p:nvSpPr>
          <p:cNvPr id="199" name="Text Box 654"/>
          <p:cNvSpPr txBox="1">
            <a:spLocks noChangeArrowheads="1"/>
          </p:cNvSpPr>
          <p:nvPr/>
        </p:nvSpPr>
        <p:spPr bwMode="auto">
          <a:xfrm>
            <a:off x="5529064" y="4941168"/>
            <a:ext cx="1368152" cy="21602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zh-TW" altLang="en-US" sz="700" dirty="0" smtClean="0">
                <a:ea typeface="新細明體" charset="-120"/>
              </a:rPr>
              <a:t>電子商務個案研究  </a:t>
            </a:r>
            <a:r>
              <a:rPr lang="en-US" altLang="zh-TW" sz="700" dirty="0" smtClean="0">
                <a:ea typeface="新細明體" charset="-120"/>
              </a:rPr>
              <a:t>3</a:t>
            </a:r>
            <a:endParaRPr lang="en-US" altLang="zh-TW" sz="700" dirty="0">
              <a:ea typeface="新細明體" charset="-120"/>
            </a:endParaRPr>
          </a:p>
        </p:txBody>
      </p:sp>
      <p:sp>
        <p:nvSpPr>
          <p:cNvPr id="200" name="Text Box 654"/>
          <p:cNvSpPr txBox="1">
            <a:spLocks noChangeArrowheads="1"/>
          </p:cNvSpPr>
          <p:nvPr/>
        </p:nvSpPr>
        <p:spPr bwMode="auto">
          <a:xfrm>
            <a:off x="5529064" y="5661248"/>
            <a:ext cx="1368152" cy="21602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zh-TW" altLang="en-US" sz="700" dirty="0" smtClean="0">
                <a:ea typeface="新細明體" charset="-120"/>
              </a:rPr>
              <a:t>客戶關係管理  </a:t>
            </a:r>
            <a:r>
              <a:rPr lang="en-US" altLang="zh-TW" sz="700" dirty="0" smtClean="0">
                <a:ea typeface="新細明體" charset="-120"/>
              </a:rPr>
              <a:t>3</a:t>
            </a:r>
            <a:endParaRPr lang="en-US" altLang="zh-TW" sz="700" dirty="0">
              <a:ea typeface="新細明體" charset="-120"/>
            </a:endParaRPr>
          </a:p>
        </p:txBody>
      </p:sp>
      <p:sp>
        <p:nvSpPr>
          <p:cNvPr id="201" name="Text Box 654"/>
          <p:cNvSpPr txBox="1">
            <a:spLocks noChangeArrowheads="1"/>
          </p:cNvSpPr>
          <p:nvPr/>
        </p:nvSpPr>
        <p:spPr bwMode="auto">
          <a:xfrm>
            <a:off x="5529064" y="5301208"/>
            <a:ext cx="1368152" cy="21602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zh-TW" altLang="en-US" sz="700" dirty="0" smtClean="0">
                <a:ea typeface="新細明體" charset="-120"/>
              </a:rPr>
              <a:t>物流管理專題  </a:t>
            </a:r>
            <a:r>
              <a:rPr lang="en-US" altLang="zh-TW" sz="700" dirty="0" smtClean="0">
                <a:ea typeface="新細明體" charset="-120"/>
              </a:rPr>
              <a:t>3</a:t>
            </a:r>
            <a:endParaRPr lang="en-US" altLang="zh-TW" sz="700" dirty="0">
              <a:ea typeface="新細明體" charset="-120"/>
            </a:endParaRPr>
          </a:p>
        </p:txBody>
      </p:sp>
      <p:sp>
        <p:nvSpPr>
          <p:cNvPr id="218" name="Text Box 654"/>
          <p:cNvSpPr txBox="1">
            <a:spLocks noChangeArrowheads="1"/>
          </p:cNvSpPr>
          <p:nvPr/>
        </p:nvSpPr>
        <p:spPr bwMode="auto">
          <a:xfrm>
            <a:off x="7833320" y="4221088"/>
            <a:ext cx="1368152" cy="21602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zh-TW" altLang="en-US" sz="700" dirty="0" smtClean="0">
                <a:ea typeface="新細明體" charset="-120"/>
              </a:rPr>
              <a:t>企業文化與倫理  </a:t>
            </a:r>
            <a:r>
              <a:rPr lang="en-US" altLang="zh-TW" sz="700" dirty="0" smtClean="0">
                <a:ea typeface="新細明體" charset="-120"/>
              </a:rPr>
              <a:t>3</a:t>
            </a:r>
            <a:endParaRPr lang="en-US" altLang="zh-TW" sz="700" dirty="0">
              <a:ea typeface="新細明體" charset="-120"/>
            </a:endParaRPr>
          </a:p>
        </p:txBody>
      </p:sp>
      <p:sp>
        <p:nvSpPr>
          <p:cNvPr id="221" name="Text Box 654"/>
          <p:cNvSpPr txBox="1">
            <a:spLocks noChangeArrowheads="1"/>
          </p:cNvSpPr>
          <p:nvPr/>
        </p:nvSpPr>
        <p:spPr bwMode="auto">
          <a:xfrm>
            <a:off x="7833320" y="6021288"/>
            <a:ext cx="1368152" cy="21602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zh-TW" altLang="en-US" sz="700" dirty="0" smtClean="0">
                <a:ea typeface="新細明體" charset="-120"/>
              </a:rPr>
              <a:t>知識管理與商業智慧  </a:t>
            </a:r>
            <a:r>
              <a:rPr lang="en-US" altLang="zh-TW" sz="700" dirty="0" smtClean="0">
                <a:ea typeface="新細明體" charset="-120"/>
              </a:rPr>
              <a:t>3</a:t>
            </a:r>
            <a:endParaRPr lang="en-US" altLang="zh-TW" sz="700" dirty="0">
              <a:ea typeface="新細明體" charset="-120"/>
            </a:endParaRPr>
          </a:p>
        </p:txBody>
      </p:sp>
      <p:sp>
        <p:nvSpPr>
          <p:cNvPr id="222" name="Text Box 654"/>
          <p:cNvSpPr txBox="1">
            <a:spLocks noChangeArrowheads="1"/>
          </p:cNvSpPr>
          <p:nvPr/>
        </p:nvSpPr>
        <p:spPr bwMode="auto">
          <a:xfrm>
            <a:off x="7833320" y="5301208"/>
            <a:ext cx="1368152" cy="21602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zh-TW" altLang="en-US" sz="700" dirty="0" smtClean="0">
                <a:ea typeface="新細明體" charset="-120"/>
              </a:rPr>
              <a:t>供應鏈管理研討  </a:t>
            </a:r>
            <a:r>
              <a:rPr lang="en-US" altLang="zh-TW" sz="700" dirty="0" smtClean="0">
                <a:ea typeface="新細明體" charset="-120"/>
              </a:rPr>
              <a:t>3</a:t>
            </a:r>
            <a:endParaRPr lang="en-US" altLang="zh-TW" sz="700" dirty="0">
              <a:ea typeface="新細明體" charset="-120"/>
            </a:endParaRPr>
          </a:p>
        </p:txBody>
      </p:sp>
      <p:sp>
        <p:nvSpPr>
          <p:cNvPr id="223" name="Text Box 654"/>
          <p:cNvSpPr txBox="1">
            <a:spLocks noChangeArrowheads="1"/>
          </p:cNvSpPr>
          <p:nvPr/>
        </p:nvSpPr>
        <p:spPr bwMode="auto">
          <a:xfrm>
            <a:off x="7833320" y="5661248"/>
            <a:ext cx="1368152" cy="21602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zh-TW" altLang="en-US" sz="700" dirty="0" smtClean="0">
                <a:ea typeface="新細明體" charset="-120"/>
              </a:rPr>
              <a:t>策略管理研討  </a:t>
            </a:r>
            <a:r>
              <a:rPr lang="en-US" altLang="zh-TW" sz="700" dirty="0" smtClean="0">
                <a:ea typeface="新細明體" charset="-120"/>
              </a:rPr>
              <a:t>3</a:t>
            </a:r>
            <a:endParaRPr lang="en-US" altLang="zh-TW" sz="700" dirty="0">
              <a:ea typeface="新細明體" charset="-120"/>
            </a:endParaRPr>
          </a:p>
        </p:txBody>
      </p:sp>
      <p:sp>
        <p:nvSpPr>
          <p:cNvPr id="108" name="Text Box 654"/>
          <p:cNvSpPr txBox="1">
            <a:spLocks noChangeArrowheads="1"/>
          </p:cNvSpPr>
          <p:nvPr/>
        </p:nvSpPr>
        <p:spPr bwMode="auto">
          <a:xfrm>
            <a:off x="920552" y="4941168"/>
            <a:ext cx="1368152" cy="21602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zh-TW" altLang="en-US" sz="700" dirty="0" smtClean="0">
                <a:ea typeface="新細明體" charset="-120"/>
              </a:rPr>
              <a:t>產業實務實習</a:t>
            </a:r>
            <a:r>
              <a:rPr lang="en-US" altLang="zh-TW" sz="700" dirty="0" smtClean="0">
                <a:ea typeface="新細明體" charset="-120"/>
              </a:rPr>
              <a:t>(</a:t>
            </a:r>
            <a:r>
              <a:rPr lang="zh-TW" altLang="en-US" sz="700" dirty="0" smtClean="0">
                <a:ea typeface="新細明體" charset="-120"/>
              </a:rPr>
              <a:t>一</a:t>
            </a:r>
            <a:r>
              <a:rPr lang="en-US" altLang="zh-TW" sz="700" dirty="0" smtClean="0">
                <a:ea typeface="新細明體" charset="-120"/>
              </a:rPr>
              <a:t>)  3</a:t>
            </a:r>
            <a:endParaRPr lang="en-US" altLang="zh-TW" sz="700" dirty="0">
              <a:ea typeface="新細明體" charset="-120"/>
            </a:endParaRPr>
          </a:p>
        </p:txBody>
      </p:sp>
      <p:cxnSp>
        <p:nvCxnSpPr>
          <p:cNvPr id="125" name="肘形接點 124"/>
          <p:cNvCxnSpPr>
            <a:stCxn id="59" idx="3"/>
            <a:endCxn id="148" idx="1"/>
          </p:cNvCxnSpPr>
          <p:nvPr/>
        </p:nvCxnSpPr>
        <p:spPr>
          <a:xfrm flipV="1">
            <a:off x="4592960" y="1304764"/>
            <a:ext cx="936104" cy="504056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單箭頭接點 128"/>
          <p:cNvCxnSpPr>
            <a:stCxn id="57" idx="3"/>
            <a:endCxn id="58" idx="1"/>
          </p:cNvCxnSpPr>
          <p:nvPr/>
        </p:nvCxnSpPr>
        <p:spPr>
          <a:xfrm>
            <a:off x="6897216" y="1664804"/>
            <a:ext cx="864096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肘形接點 132"/>
          <p:cNvCxnSpPr>
            <a:stCxn id="2149" idx="3"/>
            <a:endCxn id="281" idx="1"/>
          </p:cNvCxnSpPr>
          <p:nvPr/>
        </p:nvCxnSpPr>
        <p:spPr>
          <a:xfrm flipV="1">
            <a:off x="2288704" y="1304764"/>
            <a:ext cx="936104" cy="432048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肘形接點 135"/>
          <p:cNvCxnSpPr>
            <a:stCxn id="56" idx="3"/>
            <a:endCxn id="281" idx="1"/>
          </p:cNvCxnSpPr>
          <p:nvPr/>
        </p:nvCxnSpPr>
        <p:spPr>
          <a:xfrm>
            <a:off x="2288704" y="1304764"/>
            <a:ext cx="936104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肘形接點 139"/>
          <p:cNvCxnSpPr>
            <a:stCxn id="59" idx="3"/>
            <a:endCxn id="193" idx="1"/>
          </p:cNvCxnSpPr>
          <p:nvPr/>
        </p:nvCxnSpPr>
        <p:spPr>
          <a:xfrm>
            <a:off x="4592960" y="1808820"/>
            <a:ext cx="936104" cy="1080120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肘形接點 148"/>
          <p:cNvCxnSpPr>
            <a:stCxn id="59" idx="3"/>
          </p:cNvCxnSpPr>
          <p:nvPr/>
        </p:nvCxnSpPr>
        <p:spPr>
          <a:xfrm>
            <a:off x="4592960" y="1808820"/>
            <a:ext cx="936104" cy="360040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肘形接點 165"/>
          <p:cNvCxnSpPr>
            <a:endCxn id="58" idx="1"/>
          </p:cNvCxnSpPr>
          <p:nvPr/>
        </p:nvCxnSpPr>
        <p:spPr>
          <a:xfrm flipV="1">
            <a:off x="6897216" y="1664804"/>
            <a:ext cx="864096" cy="504056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肘形接點 230"/>
          <p:cNvCxnSpPr/>
          <p:nvPr/>
        </p:nvCxnSpPr>
        <p:spPr>
          <a:xfrm rot="5400000" flipH="1" flipV="1">
            <a:off x="6501172" y="2096852"/>
            <a:ext cx="1224136" cy="432048"/>
          </a:xfrm>
          <a:prstGeom prst="bentConnector3">
            <a:avLst>
              <a:gd name="adj1" fmla="val 998"/>
            </a:avLst>
          </a:prstGeom>
          <a:ln w="158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直線單箭頭接點 258"/>
          <p:cNvCxnSpPr>
            <a:stCxn id="163" idx="3"/>
            <a:endCxn id="181" idx="1"/>
          </p:cNvCxnSpPr>
          <p:nvPr/>
        </p:nvCxnSpPr>
        <p:spPr>
          <a:xfrm>
            <a:off x="2288704" y="3248980"/>
            <a:ext cx="936104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Rectangle 603"/>
          <p:cNvSpPr>
            <a:spLocks noChangeArrowheads="1"/>
          </p:cNvSpPr>
          <p:nvPr/>
        </p:nvSpPr>
        <p:spPr bwMode="auto">
          <a:xfrm>
            <a:off x="2792761" y="908721"/>
            <a:ext cx="2232248" cy="14401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altLang="zh-TW" sz="700" dirty="0">
              <a:latin typeface="+mn-lt"/>
              <a:ea typeface="新細明體" pitchFamily="18" charset="-120"/>
            </a:endParaRPr>
          </a:p>
          <a:p>
            <a:pPr algn="ctr">
              <a:defRPr/>
            </a:pPr>
            <a:r>
              <a:rPr lang="en-US" altLang="zh-TW" sz="700" dirty="0" smtClean="0">
                <a:latin typeface="+mn-lt"/>
                <a:ea typeface="新細明體" pitchFamily="18" charset="-120"/>
              </a:rPr>
              <a:t>4                             6</a:t>
            </a:r>
            <a:endParaRPr lang="en-US" altLang="zh-TW" sz="700" dirty="0">
              <a:latin typeface="+mn-lt"/>
              <a:ea typeface="新細明體" pitchFamily="18" charset="-120"/>
            </a:endParaRPr>
          </a:p>
          <a:p>
            <a:pPr>
              <a:defRPr/>
            </a:pPr>
            <a:endParaRPr lang="zh-TW" altLang="en-US" dirty="0">
              <a:latin typeface="+mn-lt"/>
            </a:endParaRPr>
          </a:p>
        </p:txBody>
      </p:sp>
      <p:sp>
        <p:nvSpPr>
          <p:cNvPr id="274" name="Rectangle 603"/>
          <p:cNvSpPr>
            <a:spLocks noChangeArrowheads="1"/>
          </p:cNvSpPr>
          <p:nvPr/>
        </p:nvSpPr>
        <p:spPr bwMode="auto">
          <a:xfrm>
            <a:off x="488504" y="908720"/>
            <a:ext cx="2304256" cy="14401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altLang="zh-TW" sz="700" dirty="0">
              <a:latin typeface="+mn-lt"/>
              <a:ea typeface="新細明體" pitchFamily="18" charset="-120"/>
            </a:endParaRPr>
          </a:p>
          <a:p>
            <a:pPr algn="ctr">
              <a:defRPr/>
            </a:pPr>
            <a:r>
              <a:rPr lang="en-US" altLang="zh-TW" sz="700" dirty="0" smtClean="0">
                <a:latin typeface="+mn-lt"/>
                <a:ea typeface="新細明體" pitchFamily="18" charset="-120"/>
              </a:rPr>
              <a:t>5                              6</a:t>
            </a:r>
            <a:endParaRPr lang="en-US" altLang="zh-TW" sz="700" dirty="0">
              <a:latin typeface="+mn-lt"/>
              <a:ea typeface="新細明體" pitchFamily="18" charset="-120"/>
            </a:endParaRPr>
          </a:p>
          <a:p>
            <a:pPr>
              <a:defRPr/>
            </a:pPr>
            <a:endParaRPr lang="zh-TW" altLang="en-US" dirty="0">
              <a:latin typeface="+mn-lt"/>
            </a:endParaRPr>
          </a:p>
        </p:txBody>
      </p:sp>
      <p:sp>
        <p:nvSpPr>
          <p:cNvPr id="275" name="Rectangle 603"/>
          <p:cNvSpPr>
            <a:spLocks noChangeArrowheads="1"/>
          </p:cNvSpPr>
          <p:nvPr/>
        </p:nvSpPr>
        <p:spPr bwMode="auto">
          <a:xfrm>
            <a:off x="7329264" y="908720"/>
            <a:ext cx="2304256" cy="14401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altLang="zh-TW" sz="700" dirty="0">
              <a:latin typeface="+mn-lt"/>
              <a:ea typeface="新細明體" pitchFamily="18" charset="-120"/>
            </a:endParaRPr>
          </a:p>
          <a:p>
            <a:pPr algn="ctr">
              <a:defRPr/>
            </a:pPr>
            <a:r>
              <a:rPr lang="en-US" altLang="zh-TW" sz="700" dirty="0" smtClean="0">
                <a:latin typeface="+mn-lt"/>
                <a:ea typeface="新細明體" pitchFamily="18" charset="-120"/>
              </a:rPr>
              <a:t>3                              3</a:t>
            </a:r>
            <a:endParaRPr lang="en-US" altLang="zh-TW" sz="700" dirty="0">
              <a:latin typeface="+mn-lt"/>
              <a:ea typeface="新細明體" pitchFamily="18" charset="-120"/>
            </a:endParaRPr>
          </a:p>
          <a:p>
            <a:pPr>
              <a:defRPr/>
            </a:pPr>
            <a:endParaRPr lang="zh-TW" altLang="en-US" dirty="0">
              <a:latin typeface="+mn-lt"/>
            </a:endParaRPr>
          </a:p>
        </p:txBody>
      </p:sp>
      <p:sp>
        <p:nvSpPr>
          <p:cNvPr id="276" name="Rectangle 603"/>
          <p:cNvSpPr>
            <a:spLocks noChangeArrowheads="1"/>
          </p:cNvSpPr>
          <p:nvPr/>
        </p:nvSpPr>
        <p:spPr bwMode="auto">
          <a:xfrm>
            <a:off x="5025008" y="908720"/>
            <a:ext cx="2304256" cy="14401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altLang="zh-TW" sz="700" dirty="0">
              <a:latin typeface="+mn-lt"/>
              <a:ea typeface="新細明體" pitchFamily="18" charset="-120"/>
            </a:endParaRPr>
          </a:p>
          <a:p>
            <a:pPr algn="ctr">
              <a:defRPr/>
            </a:pPr>
            <a:r>
              <a:rPr lang="en-US" altLang="zh-TW" sz="700" dirty="0" smtClean="0">
                <a:latin typeface="+mn-lt"/>
                <a:ea typeface="新細明體" pitchFamily="18" charset="-120"/>
              </a:rPr>
              <a:t>5                              6</a:t>
            </a:r>
            <a:endParaRPr lang="en-US" altLang="zh-TW" sz="700" dirty="0">
              <a:latin typeface="+mn-lt"/>
              <a:ea typeface="新細明體" pitchFamily="18" charset="-120"/>
            </a:endParaRPr>
          </a:p>
          <a:p>
            <a:pPr>
              <a:defRPr/>
            </a:pPr>
            <a:endParaRPr lang="zh-TW" altLang="en-US" dirty="0">
              <a:latin typeface="+mn-lt"/>
            </a:endParaRPr>
          </a:p>
        </p:txBody>
      </p:sp>
      <p:sp>
        <p:nvSpPr>
          <p:cNvPr id="281" name="Text Box 654"/>
          <p:cNvSpPr txBox="1">
            <a:spLocks noChangeArrowheads="1"/>
          </p:cNvSpPr>
          <p:nvPr/>
        </p:nvSpPr>
        <p:spPr bwMode="auto">
          <a:xfrm>
            <a:off x="3224808" y="1196752"/>
            <a:ext cx="1368152" cy="216024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zh-TW" altLang="en-US" sz="700" dirty="0" smtClean="0">
                <a:ea typeface="新細明體" charset="-120"/>
                <a:cs typeface="Times New Roman" pitchFamily="18" charset="0"/>
              </a:rPr>
              <a:t>電子商務專題（一）  </a:t>
            </a:r>
            <a:r>
              <a:rPr lang="en-US" altLang="zh-TW" sz="700" dirty="0" smtClean="0">
                <a:ea typeface="新細明體" charset="-120"/>
                <a:cs typeface="Times New Roman" pitchFamily="18" charset="0"/>
              </a:rPr>
              <a:t>2/3</a:t>
            </a:r>
          </a:p>
        </p:txBody>
      </p:sp>
      <p:cxnSp>
        <p:nvCxnSpPr>
          <p:cNvPr id="287" name="直線單箭頭接點 286"/>
          <p:cNvCxnSpPr>
            <a:stCxn id="281" idx="3"/>
            <a:endCxn id="148" idx="1"/>
          </p:cNvCxnSpPr>
          <p:nvPr/>
        </p:nvCxnSpPr>
        <p:spPr>
          <a:xfrm>
            <a:off x="4592960" y="1304764"/>
            <a:ext cx="936104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 Box 654"/>
          <p:cNvSpPr txBox="1">
            <a:spLocks noChangeArrowheads="1"/>
          </p:cNvSpPr>
          <p:nvPr/>
        </p:nvSpPr>
        <p:spPr bwMode="auto">
          <a:xfrm>
            <a:off x="5529064" y="1196752"/>
            <a:ext cx="1368152" cy="216024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zh-TW" altLang="en-US" sz="700" dirty="0" smtClean="0">
                <a:ea typeface="新細明體" charset="-120"/>
                <a:cs typeface="Times New Roman" pitchFamily="18" charset="0"/>
              </a:rPr>
              <a:t>電子商務專題（二）  </a:t>
            </a:r>
            <a:r>
              <a:rPr lang="en-US" altLang="zh-TW" sz="700" dirty="0" smtClean="0">
                <a:ea typeface="新細明體" charset="-120"/>
                <a:cs typeface="Times New Roman" pitchFamily="18" charset="0"/>
              </a:rPr>
              <a:t>2/3</a:t>
            </a:r>
          </a:p>
        </p:txBody>
      </p:sp>
      <p:cxnSp>
        <p:nvCxnSpPr>
          <p:cNvPr id="236" name="肘形接點 235"/>
          <p:cNvCxnSpPr>
            <a:endCxn id="57" idx="1"/>
          </p:cNvCxnSpPr>
          <p:nvPr/>
        </p:nvCxnSpPr>
        <p:spPr>
          <a:xfrm flipV="1">
            <a:off x="4592960" y="1664804"/>
            <a:ext cx="936104" cy="144016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 Box 654"/>
          <p:cNvSpPr txBox="1">
            <a:spLocks noChangeArrowheads="1"/>
          </p:cNvSpPr>
          <p:nvPr/>
        </p:nvSpPr>
        <p:spPr bwMode="auto">
          <a:xfrm>
            <a:off x="920552" y="3501008"/>
            <a:ext cx="1368152" cy="21602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zh-TW" altLang="en-US" sz="700" dirty="0" smtClean="0">
                <a:ea typeface="新細明體" charset="-120"/>
              </a:rPr>
              <a:t>軟體工程 </a:t>
            </a:r>
            <a:r>
              <a:rPr lang="en-US" altLang="zh-TW" sz="700" dirty="0" smtClean="0">
                <a:ea typeface="新細明體" charset="-120"/>
              </a:rPr>
              <a:t>3</a:t>
            </a:r>
            <a:endParaRPr lang="en-US" altLang="zh-TW" sz="700" dirty="0">
              <a:ea typeface="新細明體" charset="-120"/>
            </a:endParaRPr>
          </a:p>
        </p:txBody>
      </p:sp>
      <p:sp>
        <p:nvSpPr>
          <p:cNvPr id="242" name="Text Box 654"/>
          <p:cNvSpPr txBox="1">
            <a:spLocks noChangeArrowheads="1"/>
          </p:cNvSpPr>
          <p:nvPr/>
        </p:nvSpPr>
        <p:spPr bwMode="auto">
          <a:xfrm>
            <a:off x="3224808" y="3861048"/>
            <a:ext cx="1368152" cy="21602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zh-TW" altLang="en-US" sz="700" dirty="0" smtClean="0">
                <a:ea typeface="新細明體" charset="-120"/>
              </a:rPr>
              <a:t>物聯網系統與應用 </a:t>
            </a:r>
            <a:r>
              <a:rPr lang="en-US" altLang="zh-TW" sz="700" dirty="0" smtClean="0">
                <a:ea typeface="新細明體" charset="-120"/>
              </a:rPr>
              <a:t>3</a:t>
            </a:r>
            <a:endParaRPr lang="en-US" altLang="zh-TW" sz="700" dirty="0">
              <a:ea typeface="新細明體" charset="-120"/>
            </a:endParaRPr>
          </a:p>
        </p:txBody>
      </p:sp>
      <p:sp>
        <p:nvSpPr>
          <p:cNvPr id="256" name="Text Box 654"/>
          <p:cNvSpPr txBox="1">
            <a:spLocks noChangeArrowheads="1"/>
          </p:cNvSpPr>
          <p:nvPr/>
        </p:nvSpPr>
        <p:spPr bwMode="auto">
          <a:xfrm>
            <a:off x="5529064" y="3140968"/>
            <a:ext cx="1368152" cy="21602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zh-TW" altLang="en-US" sz="700" dirty="0" smtClean="0">
                <a:ea typeface="新細明體" charset="-120"/>
              </a:rPr>
              <a:t>雲端運算  </a:t>
            </a:r>
            <a:r>
              <a:rPr lang="en-US" altLang="zh-TW" sz="700" dirty="0" smtClean="0">
                <a:ea typeface="新細明體" charset="-120"/>
              </a:rPr>
              <a:t>3</a:t>
            </a:r>
            <a:endParaRPr lang="en-US" altLang="zh-TW" sz="700" dirty="0">
              <a:ea typeface="新細明體" charset="-120"/>
            </a:endParaRPr>
          </a:p>
        </p:txBody>
      </p:sp>
      <p:sp>
        <p:nvSpPr>
          <p:cNvPr id="270" name="Text Box 654"/>
          <p:cNvSpPr txBox="1">
            <a:spLocks noChangeArrowheads="1"/>
          </p:cNvSpPr>
          <p:nvPr/>
        </p:nvSpPr>
        <p:spPr bwMode="auto">
          <a:xfrm>
            <a:off x="7833320" y="4581128"/>
            <a:ext cx="1368152" cy="21602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zh-TW" altLang="en-US" sz="700" dirty="0" smtClean="0">
                <a:ea typeface="新細明體" charset="-120"/>
              </a:rPr>
              <a:t>電子商務創業管理  </a:t>
            </a:r>
            <a:r>
              <a:rPr lang="en-US" altLang="zh-TW" sz="700" dirty="0" smtClean="0">
                <a:ea typeface="新細明體" charset="-120"/>
              </a:rPr>
              <a:t>3</a:t>
            </a:r>
            <a:endParaRPr lang="en-US" altLang="zh-TW" sz="700" dirty="0">
              <a:ea typeface="新細明體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solidFill>
          <a:schemeClr val="accent1">
            <a:lumMod val="75000"/>
          </a:schemeClr>
        </a:solidFill>
        <a:ln w="3175">
          <a:solidFill>
            <a:schemeClr val="tx1"/>
          </a:solidFill>
          <a:miter lim="800000"/>
          <a:headEnd/>
          <a:tailEnd/>
        </a:ln>
      </a:spPr>
      <a:bodyPr anchor="ctr"/>
      <a:lstStyle>
        <a:defPPr>
          <a:defRPr sz="700" dirty="0" smtClean="0">
            <a:ea typeface="新細明體" pitchFamily="18" charset="-120"/>
            <a:cs typeface="Times New Roman" pitchFamily="18" charset="0"/>
          </a:defRPr>
        </a:defPPr>
      </a:lstStyle>
    </a:tx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7078</TotalTime>
  <Words>298</Words>
  <Application>Microsoft Office PowerPoint</Application>
  <PresentationFormat>A4 紙張 (210x297 公釐)</PresentationFormat>
  <Paragraphs>128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預設簡報設計</vt:lpstr>
      <vt:lpstr>投影片 1</vt:lpstr>
    </vt:vector>
  </TitlesOfParts>
  <Company>Tseng 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Robert</dc:creator>
  <cp:lastModifiedBy>An-Lib</cp:lastModifiedBy>
  <cp:revision>424</cp:revision>
  <cp:lastPrinted>2013-07-05T00:45:55Z</cp:lastPrinted>
  <dcterms:created xsi:type="dcterms:W3CDTF">2009-01-31T00:37:01Z</dcterms:created>
  <dcterms:modified xsi:type="dcterms:W3CDTF">2016-10-18T06:27:36Z</dcterms:modified>
</cp:coreProperties>
</file>