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71" r:id="rId4"/>
    <p:sldId id="259" r:id="rId5"/>
    <p:sldId id="270" r:id="rId6"/>
    <p:sldId id="261" r:id="rId7"/>
    <p:sldId id="260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 snapToGrid="0" snapToObject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33E71E-38F8-F74F-861A-ED1A64BCE9F2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D39611-0174-2248-A7A7-892361CAF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next.com.tw/author/20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eydj.com/KMDJ/wiki/WikiViewer.aspx?Title=%u5609%u5E74%u83E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8233"/>
            <a:ext cx="6400800" cy="13609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3566" y="3202040"/>
            <a:ext cx="4167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4000" dirty="0" smtClean="0">
              <a:solidFill>
                <a:schemeClr val="bg1"/>
              </a:solidFill>
              <a:latin typeface="Rockwell Extra Bold"/>
              <a:cs typeface="Rockwell Extra Bold"/>
            </a:endParaRPr>
          </a:p>
          <a:p>
            <a:pPr algn="ctr"/>
            <a:endParaRPr lang="en-US" altLang="zh-TW" sz="4000" dirty="0" smtClean="0">
              <a:solidFill>
                <a:schemeClr val="bg1"/>
              </a:solidFill>
              <a:latin typeface="Rockwell Extra Bold"/>
              <a:cs typeface="Rockwell Extra Bold"/>
            </a:endParaRPr>
          </a:p>
          <a:p>
            <a:pPr algn="ctr"/>
            <a:r>
              <a:rPr lang="zh-TW" altLang="en-US" sz="4000" dirty="0">
                <a:solidFill>
                  <a:schemeClr val="bg1"/>
                </a:solidFill>
                <a:latin typeface="Rockwell Extra Bold"/>
                <a:cs typeface="Rockwell Extra Bold"/>
              </a:rPr>
              <a:t>電競產業</a:t>
            </a:r>
            <a:endParaRPr lang="en-US" altLang="zh-TW" sz="4000" dirty="0" smtClean="0">
              <a:solidFill>
                <a:schemeClr val="bg1"/>
              </a:solidFill>
              <a:latin typeface="Rockwell Extra Bold"/>
              <a:cs typeface="Rockwell Extra Bold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0193"/>
            <a:ext cx="7883434" cy="31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hlinkClick r:id="rId2"/>
              </a:rPr>
              <a:t> </a:t>
            </a:r>
            <a:r>
              <a:rPr lang="zh-TW" altLang="en-US" sz="2000" b="1" dirty="0">
                <a:hlinkClick r:id="rId2"/>
              </a:rPr>
              <a:t>詹子嫻</a:t>
            </a:r>
            <a:r>
              <a:rPr lang="zh-TW" altLang="en-US" sz="2000" dirty="0" smtClean="0"/>
              <a:t>：</a:t>
            </a:r>
            <a:r>
              <a:rPr lang="zh-TW" altLang="en-US" sz="2000" b="1" dirty="0" smtClean="0"/>
              <a:t>六</a:t>
            </a:r>
            <a:r>
              <a:rPr lang="zh-TW" altLang="en-US" sz="2000" b="1" dirty="0"/>
              <a:t>張圖解析遊戲及電競</a:t>
            </a:r>
            <a:r>
              <a:rPr lang="zh-TW" altLang="en-US" sz="2000" b="1" dirty="0" smtClean="0"/>
              <a:t>生態</a:t>
            </a:r>
            <a:endParaRPr lang="zh-TW" altLang="en-US" sz="2000" b="1" dirty="0"/>
          </a:p>
          <a:p>
            <a:r>
              <a:rPr lang="en-US" altLang="zh-TW" sz="4400" dirty="0"/>
              <a:t> </a:t>
            </a:r>
            <a:r>
              <a:rPr lang="zh-TW" altLang="en-US" sz="2000" u="sng" dirty="0"/>
              <a:t>黃小</a:t>
            </a:r>
            <a:r>
              <a:rPr lang="zh-TW" altLang="en-US" sz="2000" u="sng" dirty="0" smtClean="0"/>
              <a:t>升</a:t>
            </a:r>
            <a:r>
              <a:rPr lang="zh-TW" altLang="en-US" sz="2000" dirty="0" smtClean="0"/>
              <a:t>：</a:t>
            </a:r>
            <a:r>
              <a:rPr lang="zh-TW" altLang="en-US" sz="2000" b="1" dirty="0" smtClean="0"/>
              <a:t>全球</a:t>
            </a:r>
            <a:r>
              <a:rPr lang="zh-TW" altLang="en-US" sz="2000" b="1" dirty="0"/>
              <a:t>電競市場報告，近６億賽事觀眾創造出火熱商機</a:t>
            </a:r>
          </a:p>
          <a:p>
            <a:endParaRPr lang="en-US" altLang="zh-TW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Rockwell Extra Bold"/>
                <a:cs typeface="Rockwell Extra Bold"/>
              </a:rPr>
              <a:t>參考資料</a:t>
            </a:r>
            <a:endParaRPr lang="en-US" dirty="0">
              <a:solidFill>
                <a:schemeClr val="tx1"/>
              </a:solidFill>
              <a:latin typeface="Rockwell Extra Bold"/>
              <a:cs typeface="Rockwell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9794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98766"/>
            <a:ext cx="2916161" cy="4027397"/>
          </a:xfrm>
        </p:spPr>
        <p:txBody>
          <a:bodyPr>
            <a:normAutofit/>
          </a:bodyPr>
          <a:lstStyle/>
          <a:p>
            <a:r>
              <a:rPr lang="zh-TW" altLang="en-US" dirty="0"/>
              <a:t>全球遊戲</a:t>
            </a:r>
            <a:r>
              <a:rPr lang="zh-TW" altLang="en-US" dirty="0" smtClean="0"/>
              <a:t>產業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年產值</a:t>
            </a:r>
            <a:r>
              <a:rPr lang="zh-TW" altLang="en-US" dirty="0"/>
              <a:t>超過</a:t>
            </a:r>
            <a:r>
              <a:rPr lang="en-US" altLang="zh-TW" dirty="0" smtClean="0"/>
              <a:t>1500</a:t>
            </a:r>
            <a:r>
              <a:rPr lang="zh-TW" altLang="en-US" dirty="0" smtClean="0"/>
              <a:t>億</a:t>
            </a:r>
            <a:r>
              <a:rPr lang="zh-TW" altLang="en-US" dirty="0"/>
              <a:t>美元</a:t>
            </a:r>
            <a:r>
              <a:rPr lang="zh-TW" altLang="en-US" dirty="0" smtClean="0"/>
              <a:t>，</a:t>
            </a:r>
            <a:r>
              <a:rPr lang="zh-TW" altLang="en-US" dirty="0" smtClean="0"/>
              <a:t>軟體佔</a:t>
            </a:r>
            <a:r>
              <a:rPr lang="zh-TW" altLang="en-US" dirty="0"/>
              <a:t>總數的 </a:t>
            </a:r>
            <a:r>
              <a:rPr lang="en-US" altLang="zh-TW" dirty="0"/>
              <a:t>75 </a:t>
            </a:r>
            <a:r>
              <a:rPr lang="zh-TW" altLang="en-US" dirty="0"/>
              <a:t>％。 </a:t>
            </a:r>
            <a:r>
              <a:rPr lang="zh-TW" altLang="en-US" dirty="0" smtClean="0"/>
              <a:t>估計</a:t>
            </a:r>
            <a:r>
              <a:rPr lang="zh-TW" altLang="en-US" dirty="0"/>
              <a:t>到 </a:t>
            </a:r>
            <a:r>
              <a:rPr lang="en-US" altLang="zh-TW" dirty="0"/>
              <a:t>2021 </a:t>
            </a:r>
            <a:r>
              <a:rPr lang="zh-TW" altLang="en-US" dirty="0" smtClean="0"/>
              <a:t>年產業</a:t>
            </a:r>
            <a:r>
              <a:rPr lang="zh-TW" altLang="en-US" dirty="0"/>
              <a:t>總產值將超過 </a:t>
            </a:r>
            <a:r>
              <a:rPr lang="en-US" altLang="zh-TW" dirty="0"/>
              <a:t>2000 </a:t>
            </a:r>
            <a:r>
              <a:rPr lang="zh-TW" altLang="en-US" dirty="0"/>
              <a:t>億</a:t>
            </a:r>
            <a:r>
              <a:rPr lang="zh-TW" altLang="en-US" dirty="0" smtClean="0"/>
              <a:t>美元，</a:t>
            </a:r>
            <a:r>
              <a:rPr lang="zh-TW" altLang="en-US" dirty="0"/>
              <a:t>其中</a:t>
            </a:r>
            <a:r>
              <a:rPr lang="zh-TW" altLang="en-US" dirty="0"/>
              <a:t>手機遊戲的市場在全球的成長中扮演了非常重要的</a:t>
            </a:r>
            <a:r>
              <a:rPr lang="zh-TW" altLang="en-US" dirty="0" smtClean="0"/>
              <a:t>角色。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全球遊戲</a:t>
            </a:r>
            <a:r>
              <a:rPr lang="zh-TW" altLang="en-US" dirty="0" smtClean="0"/>
              <a:t>產業</a:t>
            </a:r>
            <a:r>
              <a:rPr lang="zh-TW" altLang="en-US" dirty="0"/>
              <a:t>產值</a:t>
            </a:r>
            <a:endParaRPr lang="en-US" dirty="0">
              <a:solidFill>
                <a:schemeClr val="tx1"/>
              </a:solidFill>
              <a:latin typeface="Rockwell Extra Bold"/>
              <a:cs typeface="Rockwell Extra Bold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6" y="2098767"/>
            <a:ext cx="4697502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是指</a:t>
            </a:r>
            <a:r>
              <a:rPr lang="zh-TW" altLang="en-US" dirty="0"/>
              <a:t>利用電子遊戲進行比賽的競技項目。有別於傳統網路遊戲以娛樂性為主，電競則有統一的競賽規則，在有限時間內進行人與人之間的智力與反應力對抗，講求團隊合作與遊戲</a:t>
            </a:r>
            <a:r>
              <a:rPr lang="zh-TW" altLang="en-US" dirty="0" smtClean="0"/>
              <a:t>技巧。</a:t>
            </a:r>
            <a:endParaRPr lang="en-US" altLang="zh-TW" dirty="0" smtClean="0"/>
          </a:p>
          <a:p>
            <a:r>
              <a:rPr lang="zh-TW" altLang="en-US" dirty="0"/>
              <a:t>賽事</a:t>
            </a:r>
            <a:r>
              <a:rPr lang="zh-TW" altLang="en-US" dirty="0" smtClean="0"/>
              <a:t>可</a:t>
            </a:r>
            <a:r>
              <a:rPr lang="zh-TW" altLang="en-US" dirty="0"/>
              <a:t>分為第一方賽事、第三方賽事</a:t>
            </a:r>
            <a:r>
              <a:rPr lang="zh-TW" altLang="en-US" dirty="0" smtClean="0"/>
              <a:t>；前者主要</a:t>
            </a:r>
            <a:r>
              <a:rPr lang="zh-TW" altLang="en-US" dirty="0"/>
              <a:t>由遊戲開發商或運營商舉辦</a:t>
            </a:r>
            <a:r>
              <a:rPr lang="zh-TW" altLang="en-US" dirty="0" smtClean="0"/>
              <a:t>，如</a:t>
            </a:r>
            <a:r>
              <a:rPr lang="en-US" altLang="zh-TW" dirty="0" err="1"/>
              <a:t>Dota</a:t>
            </a:r>
            <a:r>
              <a:rPr lang="en-US" altLang="zh-TW" dirty="0"/>
              <a:t> 2</a:t>
            </a:r>
            <a:r>
              <a:rPr lang="zh-TW" altLang="en-US" dirty="0"/>
              <a:t>國際邀請賽、暴雪</a:t>
            </a:r>
            <a:r>
              <a:rPr lang="zh-TW" altLang="en-US" dirty="0">
                <a:hlinkClick r:id="rId2"/>
              </a:rPr>
              <a:t>嘉年華</a:t>
            </a:r>
            <a:r>
              <a:rPr lang="zh-TW" altLang="en-US" dirty="0"/>
              <a:t>、英雄聯盟（</a:t>
            </a:r>
            <a:r>
              <a:rPr lang="en-US" altLang="zh-TW" dirty="0"/>
              <a:t>LOL</a:t>
            </a:r>
            <a:r>
              <a:rPr lang="zh-TW" altLang="en-US" dirty="0"/>
              <a:t>）世界大賽等</a:t>
            </a:r>
            <a:r>
              <a:rPr lang="zh-TW" altLang="en-US" dirty="0" smtClean="0"/>
              <a:t>；後者則</a:t>
            </a:r>
            <a:r>
              <a:rPr lang="zh-TW" altLang="en-US" dirty="0"/>
              <a:t>由遊戲廠商之外的第三方組織</a:t>
            </a:r>
            <a:r>
              <a:rPr lang="zh-TW" altLang="en-US" dirty="0" smtClean="0"/>
              <a:t>舉辦如</a:t>
            </a:r>
            <a:r>
              <a:rPr lang="zh-TW" altLang="en-US" dirty="0"/>
              <a:t>世界電子競技大賽</a:t>
            </a:r>
            <a:r>
              <a:rPr lang="en-US" altLang="zh-TW" dirty="0"/>
              <a:t>(WCA)</a:t>
            </a:r>
            <a:r>
              <a:rPr lang="zh-TW" altLang="en-US" dirty="0"/>
              <a:t>、世界電子競技運動會</a:t>
            </a:r>
            <a:r>
              <a:rPr lang="en-US" altLang="zh-TW" dirty="0"/>
              <a:t>(WESG) </a:t>
            </a:r>
            <a:r>
              <a:rPr lang="zh-TW" altLang="en-US" dirty="0" smtClean="0"/>
              <a:t>等。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電競</a:t>
            </a:r>
            <a:r>
              <a:rPr lang="en-US" altLang="zh-TW" dirty="0"/>
              <a:t>(</a:t>
            </a:r>
            <a:r>
              <a:rPr lang="en-US" altLang="zh-TW" dirty="0" err="1"/>
              <a:t>eSports</a:t>
            </a:r>
            <a:r>
              <a:rPr lang="en-US" altLang="zh-TW" dirty="0"/>
              <a:t>)</a:t>
            </a:r>
            <a:r>
              <a:rPr lang="zh-TW" altLang="en-US" dirty="0" smtClean="0"/>
              <a:t>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23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55817"/>
            <a:ext cx="7305281" cy="89698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2800" dirty="0"/>
              <a:t>亞太區因有中國及韓國的強勢挹注，是全球最大的遊戲市場，北美及歐洲市場規模很接近，另外拉丁美洲及東南亞則是有潛力的地區</a:t>
            </a:r>
            <a:endParaRPr lang="en-US" sz="2800" dirty="0">
              <a:solidFill>
                <a:schemeClr val="tx1"/>
              </a:solidFill>
              <a:latin typeface="Britannic Bold"/>
              <a:cs typeface="Britannic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全球電競市場規模</a:t>
            </a:r>
            <a:endParaRPr lang="en-US" dirty="0">
              <a:solidFill>
                <a:schemeClr val="tx1"/>
              </a:solidFill>
              <a:latin typeface="Rockwell Extra Bold"/>
              <a:cs typeface="Rockwell Extra Bold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9" y="1926228"/>
            <a:ext cx="7994469" cy="41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2377440"/>
            <a:ext cx="6696892" cy="374872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電競遊戲種類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6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/>
              <a:t>英雄</a:t>
            </a:r>
            <a:r>
              <a:rPr lang="zh-TW" altLang="en-US" sz="3200" dirty="0"/>
              <a:t>聯盟的觀看總時長為</a:t>
            </a:r>
            <a:r>
              <a:rPr lang="en-US" altLang="zh-TW" sz="3200" dirty="0"/>
              <a:t>943</a:t>
            </a:r>
            <a:r>
              <a:rPr lang="zh-TW" altLang="en-US" sz="3200" dirty="0"/>
              <a:t>億小時，其中有</a:t>
            </a:r>
            <a:r>
              <a:rPr lang="en-US" altLang="zh-TW" sz="3200" dirty="0"/>
              <a:t>373</a:t>
            </a:r>
            <a:r>
              <a:rPr lang="zh-TW" altLang="en-US" sz="3200" dirty="0"/>
              <a:t>億為職業比賽。排在其後</a:t>
            </a:r>
            <a:r>
              <a:rPr lang="zh-TW" altLang="en-US" sz="3200" dirty="0" smtClean="0"/>
              <a:t>的熱門</a:t>
            </a:r>
            <a:r>
              <a:rPr lang="zh-TW" altLang="en-US" sz="3200" dirty="0"/>
              <a:t>遊戲，包括</a:t>
            </a:r>
            <a:r>
              <a:rPr lang="en-US" altLang="zh-TW" sz="3200" dirty="0"/>
              <a:t>CS</a:t>
            </a:r>
            <a:r>
              <a:rPr lang="zh-TW" altLang="en-US" sz="3200" dirty="0"/>
              <a:t>：</a:t>
            </a:r>
            <a:r>
              <a:rPr lang="en-US" altLang="zh-TW" sz="3200" dirty="0"/>
              <a:t>GO</a:t>
            </a:r>
            <a:r>
              <a:rPr lang="zh-TW" altLang="en-US" sz="3200" dirty="0"/>
              <a:t>、</a:t>
            </a:r>
            <a:r>
              <a:rPr lang="en-US" altLang="zh-TW" sz="3200" dirty="0"/>
              <a:t>Dota2</a:t>
            </a:r>
            <a:r>
              <a:rPr lang="zh-TW" altLang="en-US" sz="3200" dirty="0"/>
              <a:t>、爐石傳說，它們的職業比賽觀看時長分別為</a:t>
            </a:r>
            <a:r>
              <a:rPr lang="en-US" altLang="zh-TW" sz="3200" dirty="0"/>
              <a:t>155</a:t>
            </a:r>
            <a:r>
              <a:rPr lang="zh-TW" altLang="en-US" sz="3200" dirty="0"/>
              <a:t>億小時、</a:t>
            </a:r>
            <a:r>
              <a:rPr lang="en-US" altLang="zh-TW" sz="3200" dirty="0"/>
              <a:t>146</a:t>
            </a:r>
            <a:r>
              <a:rPr lang="zh-TW" altLang="en-US" sz="3200" dirty="0"/>
              <a:t>億小時以及</a:t>
            </a:r>
            <a:r>
              <a:rPr lang="en-US" altLang="zh-TW" sz="3200" dirty="0"/>
              <a:t>64</a:t>
            </a:r>
            <a:r>
              <a:rPr lang="zh-TW" altLang="en-US" sz="3200" dirty="0" smtClean="0"/>
              <a:t>億小時。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endParaRPr lang="en-US" sz="3200" dirty="0">
              <a:solidFill>
                <a:schemeClr val="tx1"/>
              </a:solidFill>
              <a:latin typeface="Britannic Bold" pitchFamily="34" charset="0"/>
              <a:cs typeface="Rockwell Extra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最多人收看的「遊戲」是什麼？</a:t>
            </a:r>
          </a:p>
        </p:txBody>
      </p:sp>
    </p:spTree>
    <p:extLst>
      <p:ext uri="{BB962C8B-B14F-4D97-AF65-F5344CB8AC3E}">
        <p14:creationId xmlns:p14="http://schemas.microsoft.com/office/powerpoint/2010/main" val="21407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370493" cy="3450696"/>
          </a:xfrm>
        </p:spPr>
        <p:txBody>
          <a:bodyPr>
            <a:normAutofit lnSpcReduction="10000"/>
          </a:bodyPr>
          <a:lstStyle/>
          <a:p>
            <a:r>
              <a:rPr lang="en-US" altLang="zh-TW" sz="2800" b="1" dirty="0" smtClean="0"/>
              <a:t>1</a:t>
            </a:r>
            <a:r>
              <a:rPr lang="zh-TW" altLang="en-US" sz="2800" b="1" dirty="0" smtClean="0"/>
              <a:t>：</a:t>
            </a:r>
            <a:r>
              <a:rPr lang="zh-TW" altLang="en-US" sz="2800" dirty="0" smtClean="0"/>
              <a:t>第一</a:t>
            </a:r>
            <a:r>
              <a:rPr lang="zh-TW" altLang="en-US" sz="2800" dirty="0"/>
              <a:t>人稱</a:t>
            </a:r>
            <a:r>
              <a:rPr lang="zh-TW" altLang="en-US" sz="2800" dirty="0" smtClean="0"/>
              <a:t>射擊。</a:t>
            </a:r>
            <a:endParaRPr lang="en-US" altLang="zh-TW" sz="2800" dirty="0" smtClean="0"/>
          </a:p>
          <a:p>
            <a:r>
              <a:rPr lang="en-US" altLang="zh-TW" sz="2800" b="1" dirty="0"/>
              <a:t>2</a:t>
            </a:r>
            <a:r>
              <a:rPr lang="zh-TW" altLang="en-US" sz="2800" b="1" dirty="0"/>
              <a:t>：</a:t>
            </a:r>
            <a:r>
              <a:rPr lang="zh-TW" altLang="en-US" sz="2800" dirty="0" smtClean="0"/>
              <a:t>多</a:t>
            </a:r>
            <a:r>
              <a:rPr lang="zh-TW" altLang="en-US" sz="2800" dirty="0"/>
              <a:t>人線上戰鬥競技場</a:t>
            </a:r>
            <a:r>
              <a:rPr lang="zh-TW" altLang="en-US" sz="2800" dirty="0" smtClean="0"/>
              <a:t>遊戲。</a:t>
            </a:r>
            <a:endParaRPr lang="en-US" altLang="zh-TW" sz="2800" dirty="0" smtClean="0"/>
          </a:p>
          <a:p>
            <a:r>
              <a:rPr lang="en-US" altLang="zh-TW" sz="2800" b="1" dirty="0"/>
              <a:t>3</a:t>
            </a:r>
            <a:r>
              <a:rPr lang="zh-TW" altLang="en-US" sz="2800" b="1" dirty="0" smtClean="0"/>
              <a:t>：</a:t>
            </a:r>
            <a:r>
              <a:rPr lang="zh-TW" altLang="en-US" sz="2800" dirty="0"/>
              <a:t>格鬥</a:t>
            </a:r>
            <a:r>
              <a:rPr lang="zh-TW" altLang="en-US" sz="2800" dirty="0" smtClean="0"/>
              <a:t>遊戲。</a:t>
            </a:r>
            <a:endParaRPr lang="en-US" altLang="zh-TW" sz="2800" dirty="0" smtClean="0"/>
          </a:p>
          <a:p>
            <a:r>
              <a:rPr lang="zh-TW" altLang="en-US" b="1" dirty="0"/>
              <a:t>亞洲</a:t>
            </a:r>
            <a:r>
              <a:rPr lang="zh-TW" altLang="en-US" b="1" dirty="0" smtClean="0"/>
              <a:t>玩家</a:t>
            </a:r>
            <a:r>
              <a:rPr lang="zh-TW" altLang="en-US" b="1" dirty="0"/>
              <a:t>對</a:t>
            </a:r>
            <a:r>
              <a:rPr lang="en-US" altLang="zh-TW" b="1" dirty="0"/>
              <a:t>MOBA</a:t>
            </a:r>
            <a:r>
              <a:rPr lang="zh-TW" altLang="en-US" b="1" dirty="0"/>
              <a:t>更為熱衷，因此就目前來說，第一人稱射擊跟</a:t>
            </a:r>
            <a:r>
              <a:rPr lang="en-US" altLang="zh-TW" b="1" dirty="0"/>
              <a:t>MOBA</a:t>
            </a:r>
            <a:r>
              <a:rPr lang="zh-TW" altLang="en-US" b="1" dirty="0"/>
              <a:t>遊戲的比例其實不相上下</a:t>
            </a:r>
            <a:endParaRPr lang="en-US" dirty="0" smtClean="0">
              <a:solidFill>
                <a:schemeClr val="tx1"/>
              </a:solidFill>
              <a:latin typeface="Britannic Bold"/>
              <a:cs typeface="Britannic Bold"/>
              <a:sym typeface="Wingdings" pitchFamily="2" charset="2"/>
            </a:endParaRPr>
          </a:p>
          <a:p>
            <a:endParaRPr lang="en-US" dirty="0">
              <a:solidFill>
                <a:schemeClr val="tx1"/>
              </a:solidFill>
              <a:latin typeface="Britannic Bold"/>
              <a:cs typeface="Britannic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最多人收看的「遊戲類型」是什麼？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2675468"/>
            <a:ext cx="3357152" cy="38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電競</a:t>
            </a:r>
            <a:r>
              <a:rPr lang="zh-TW" altLang="en-US" b="1" dirty="0" smtClean="0"/>
              <a:t>在運動</a:t>
            </a:r>
            <a:r>
              <a:rPr lang="zh-TW" altLang="en-US" b="1" dirty="0"/>
              <a:t>經濟所佔的</a:t>
            </a:r>
            <a:r>
              <a:rPr lang="zh-TW" altLang="en-US" b="1" dirty="0" smtClean="0"/>
              <a:t>份量如何</a:t>
            </a:r>
            <a:r>
              <a:rPr lang="zh-TW" altLang="en-US" b="1" dirty="0"/>
              <a:t>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24" y="2908515"/>
            <a:ext cx="4139202" cy="3048148"/>
          </a:xfrm>
        </p:spPr>
      </p:pic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577049" y="2679192"/>
            <a:ext cx="4039339" cy="344728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目前電競產值</a:t>
            </a:r>
            <a:r>
              <a:rPr lang="zh-TW" altLang="en-US" dirty="0"/>
              <a:t>還比不上籃球或是足球</a:t>
            </a:r>
            <a:r>
              <a:rPr lang="zh-TW" altLang="en-US" dirty="0" smtClean="0"/>
              <a:t>，但成長</a:t>
            </a:r>
            <a:r>
              <a:rPr lang="zh-TW" altLang="en-US" dirty="0"/>
              <a:t>性卻是最高的。若是</a:t>
            </a:r>
            <a:r>
              <a:rPr lang="zh-TW" altLang="en-US" dirty="0" smtClean="0"/>
              <a:t>以粉絲</a:t>
            </a:r>
            <a:r>
              <a:rPr lang="zh-TW" altLang="en-US" dirty="0"/>
              <a:t>對產值的貢獻度來看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NFL</a:t>
            </a:r>
            <a:r>
              <a:rPr lang="zh-TW" altLang="en-US" dirty="0"/>
              <a:t>的</a:t>
            </a:r>
            <a:r>
              <a:rPr lang="zh-TW" altLang="en-US" dirty="0" smtClean="0"/>
              <a:t>粉絲第一，</a:t>
            </a:r>
            <a:r>
              <a:rPr lang="zh-TW" altLang="en-US" dirty="0"/>
              <a:t>單一粉絲平均每一年貢獻</a:t>
            </a:r>
            <a:r>
              <a:rPr lang="zh-TW" altLang="en-US" dirty="0" smtClean="0"/>
              <a:t>了</a:t>
            </a:r>
            <a:r>
              <a:rPr lang="en-US" altLang="zh-TW" dirty="0" smtClean="0"/>
              <a:t>60</a:t>
            </a:r>
            <a:r>
              <a:rPr lang="zh-TW" altLang="en-US" dirty="0"/>
              <a:t>美元，而在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年</a:t>
            </a:r>
            <a:r>
              <a:rPr lang="zh-TW" altLang="en-US" dirty="0"/>
              <a:t>電競粉絲對產業的平均貢獻仍相對小，大概</a:t>
            </a:r>
            <a:r>
              <a:rPr lang="zh-TW" altLang="en-US" dirty="0" smtClean="0"/>
              <a:t>是</a:t>
            </a:r>
            <a:r>
              <a:rPr lang="en-US" altLang="zh-TW" dirty="0"/>
              <a:t>4</a:t>
            </a:r>
            <a:r>
              <a:rPr lang="zh-TW" altLang="en-US" dirty="0" smtClean="0"/>
              <a:t>美元</a:t>
            </a:r>
            <a:r>
              <a:rPr lang="zh-TW" altLang="en-US" dirty="0" smtClean="0"/>
              <a:t>左右。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0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台灣的</a:t>
            </a:r>
            <a:r>
              <a:rPr lang="zh-TW" altLang="en-US" b="1" dirty="0" smtClean="0"/>
              <a:t>電競產業</a:t>
            </a:r>
            <a:endParaRPr lang="zh-TW" altLang="en-US" b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電</a:t>
            </a:r>
            <a:r>
              <a:rPr lang="zh-TW" altLang="en-US" dirty="0"/>
              <a:t>競產業結合遊戲、運動、娛樂產業，人才需求達</a:t>
            </a:r>
            <a:r>
              <a:rPr lang="en-US" altLang="zh-TW" dirty="0"/>
              <a:t>224</a:t>
            </a:r>
            <a:r>
              <a:rPr lang="zh-TW" altLang="en-US" dirty="0"/>
              <a:t>種職務，占目前全部</a:t>
            </a:r>
            <a:r>
              <a:rPr lang="en-US" altLang="zh-TW" dirty="0"/>
              <a:t>502</a:t>
            </a:r>
            <a:r>
              <a:rPr lang="zh-TW" altLang="en-US" dirty="0"/>
              <a:t>項職缺的</a:t>
            </a:r>
            <a:r>
              <a:rPr lang="en-US" altLang="zh-TW" dirty="0"/>
              <a:t>44.6</a:t>
            </a:r>
            <a:r>
              <a:rPr lang="zh-TW" altLang="en-US" dirty="0"/>
              <a:t>％，不只是工程人才，包括設計、行銷、業務拓展也都是。以投入產業的人才背景來看，以</a:t>
            </a:r>
            <a:r>
              <a:rPr lang="zh-TW" altLang="en-US" b="1" dirty="0">
                <a:solidFill>
                  <a:srgbClr val="FF0000"/>
                </a:solidFill>
              </a:rPr>
              <a:t>商管科系最多</a:t>
            </a:r>
            <a:r>
              <a:rPr lang="zh-TW" altLang="en-US" dirty="0"/>
              <a:t>，其他還包括藝術設計、數學電機、工程、語文、大傳科系，背景相當多元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679192"/>
            <a:ext cx="4041775" cy="3582271"/>
          </a:xfrm>
        </p:spPr>
      </p:pic>
    </p:spTree>
    <p:extLst>
      <p:ext uri="{BB962C8B-B14F-4D97-AF65-F5344CB8AC3E}">
        <p14:creationId xmlns:p14="http://schemas.microsoft.com/office/powerpoint/2010/main" val="33605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2229</TotalTime>
  <Words>519</Words>
  <Application>Microsoft Office PowerPoint</Application>
  <PresentationFormat>如螢幕大小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Waveform</vt:lpstr>
      <vt:lpstr>PowerPoint 簡報</vt:lpstr>
      <vt:lpstr>全球遊戲產業產值</vt:lpstr>
      <vt:lpstr>電競(eSports)是什麼？</vt:lpstr>
      <vt:lpstr>全球電競市場規模</vt:lpstr>
      <vt:lpstr>電競遊戲種類</vt:lpstr>
      <vt:lpstr>最多人收看的「遊戲」是什麼？</vt:lpstr>
      <vt:lpstr>最多人收看的「遊戲類型」是什麼？</vt:lpstr>
      <vt:lpstr>電競在運動經濟所佔的份量如何？</vt:lpstr>
      <vt:lpstr>台灣的電競產業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Maximilian Mohr</dc:creator>
  <cp:lastModifiedBy>SuperMan</cp:lastModifiedBy>
  <cp:revision>108</cp:revision>
  <dcterms:created xsi:type="dcterms:W3CDTF">2013-02-26T21:47:10Z</dcterms:created>
  <dcterms:modified xsi:type="dcterms:W3CDTF">2018-04-23T11:23:51Z</dcterms:modified>
</cp:coreProperties>
</file>